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notesMaster" Target="notesMasters/notesMaster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presProps" Target="pres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B9892-7E0F-402D-97A7-C3DE038D1F1A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96EEE-5ECD-4C93-81C1-39A06B631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3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7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7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7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1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2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6.4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>
                <a:solidFill>
                  <a:prstClr val="black"/>
                </a:solidFill>
              </a:rPr>
              <a:pPr/>
              <a:t>175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8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6.4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>
                <a:solidFill>
                  <a:prstClr val="black"/>
                </a:solidFill>
              </a:rPr>
              <a:pPr/>
              <a:t>176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8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0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8A5A-2325-4AB5-90FE-10C0BF4D2D99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0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4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8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3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8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1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4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7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A8646-2D0F-4EEA-9B85-BBED33539F6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DF860-3435-42D1-97AB-6EAF6F3722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8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0.png"/><Relationship Id="rId4" Type="http://schemas.openxmlformats.org/officeDocument/2006/relationships/image" Target="../media/image2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tags" Target="../tags/tag26.xml"/><Relationship Id="rId7" Type="http://schemas.openxmlformats.org/officeDocument/2006/relationships/image" Target="../media/image33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3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3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7" Type="http://schemas.openxmlformats.org/officeDocument/2006/relationships/image" Target="../media/image403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2.png"/><Relationship Id="rId4" Type="http://schemas.openxmlformats.org/officeDocument/2006/relationships/image" Target="../media/image41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5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110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34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4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7" Type="http://schemas.openxmlformats.org/officeDocument/2006/relationships/image" Target="../media/image4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0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3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92.pn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tags" Target="../tags/tag34.xml"/><Relationship Id="rId7" Type="http://schemas.openxmlformats.org/officeDocument/2006/relationships/image" Target="../media/image495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10" Type="http://schemas.openxmlformats.org/officeDocument/2006/relationships/image" Target="../media/image49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9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7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tags" Target="../tags/tag37.xml"/><Relationship Id="rId7" Type="http://schemas.openxmlformats.org/officeDocument/2006/relationships/image" Target="../media/image33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50.png"/><Relationship Id="rId5" Type="http://schemas.openxmlformats.org/officeDocument/2006/relationships/image" Target="../media/image51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15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335.png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png"/><Relationship Id="rId3" Type="http://schemas.openxmlformats.org/officeDocument/2006/relationships/tags" Target="../tags/tag41.xml"/><Relationship Id="rId7" Type="http://schemas.openxmlformats.org/officeDocument/2006/relationships/image" Target="../media/image521.png"/><Relationship Id="rId12" Type="http://schemas.openxmlformats.org/officeDocument/2006/relationships/image" Target="../media/image52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20.png"/><Relationship Id="rId11" Type="http://schemas.openxmlformats.org/officeDocument/2006/relationships/image" Target="../media/image52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4.png"/><Relationship Id="rId4" Type="http://schemas.openxmlformats.org/officeDocument/2006/relationships/tags" Target="../tags/tag42.xml"/><Relationship Id="rId9" Type="http://schemas.openxmlformats.org/officeDocument/2006/relationships/image" Target="../media/image523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6.png"/><Relationship Id="rId4" Type="http://schemas.openxmlformats.org/officeDocument/2006/relationships/image" Target="../media/image535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6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6.png"/><Relationship Id="rId4" Type="http://schemas.openxmlformats.org/officeDocument/2006/relationships/image" Target="../media/image5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3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57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74.png"/><Relationship Id="rId5" Type="http://schemas.openxmlformats.org/officeDocument/2006/relationships/image" Target="../media/image573.png"/><Relationship Id="rId4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2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2.png"/><Relationship Id="rId5" Type="http://schemas.openxmlformats.org/officeDocument/2006/relationships/image" Target="../media/image3810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openxmlformats.org/officeDocument/2006/relationships/image" Target="../media/image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EEE 554: Probability and Stochastic Processes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B5AE0-CF76-4313-E4E0-E6670ABCD95C}"/>
              </a:ext>
            </a:extLst>
          </p:cNvPr>
          <p:cNvSpPr txBox="1"/>
          <p:nvPr/>
        </p:nvSpPr>
        <p:spPr>
          <a:xfrm>
            <a:off x="990600" y="2514600"/>
            <a:ext cx="795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file contains most of the slides we will be going through in Spring 2023. For all </a:t>
            </a:r>
          </a:p>
          <a:p>
            <a:r>
              <a:rPr lang="en-US" dirty="0"/>
              <a:t>the details of what we went through, please check out the recorded lectures.</a:t>
            </a:r>
          </a:p>
        </p:txBody>
      </p:sp>
    </p:spTree>
    <p:extLst>
      <p:ext uri="{BB962C8B-B14F-4D97-AF65-F5344CB8AC3E}">
        <p14:creationId xmlns:p14="http://schemas.microsoft.com/office/powerpoint/2010/main" val="114993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Set Intersection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9" y="1981200"/>
            <a:ext cx="45434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" y="5778193"/>
            <a:ext cx="6334125" cy="35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96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Recalling Dirac’s Delta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71913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5674360"/>
            <a:ext cx="3533775" cy="55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49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Mixed Distributions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516340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31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 of Mixed Distributions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7" y="23622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7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Worked 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54200"/>
            <a:ext cx="46101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" y="3820160"/>
            <a:ext cx="569464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064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534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93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676" y="1016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vs Discrete vs Mixed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7" y="1828800"/>
            <a:ext cx="7691438" cy="451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54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Uniform Distribution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4181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56292"/>
            <a:ext cx="4381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16876"/>
            <a:ext cx="2971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28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Exponential Distribution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4766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85" y="2110737"/>
            <a:ext cx="6572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790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876800"/>
            <a:ext cx="19907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952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Gaussian (Normal) Distribution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9632"/>
            <a:ext cx="3581400" cy="39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514600"/>
            <a:ext cx="2781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 descr="C:\Users\ctepede\Desktop\normalpd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84494"/>
            <a:ext cx="406400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ctepede\Desktop\normalcd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84494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523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Gaussian (Normal) Distribution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3657600" cy="100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949159"/>
            <a:ext cx="33718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810000"/>
            <a:ext cx="3657600" cy="221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8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Set Compliment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45910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41085"/>
            <a:ext cx="5334000" cy="43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901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Gaussian (Normal) Distribution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057400"/>
            <a:ext cx="8896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01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Calculating Normal Probabilities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58959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0"/>
            <a:ext cx="32194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518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Calculating Normal Probabilities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55034"/>
            <a:ext cx="51244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8947" y="1750916"/>
            <a:ext cx="5615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Tables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constructed using numerical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No, you don’t have to memorize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227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537" y="1524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Calculating Normal Probabilities</a:t>
            </a:r>
            <a:endParaRPr lang="en-US" sz="36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" y="2485701"/>
            <a:ext cx="81057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3022085"/>
            <a:ext cx="2057400" cy="43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081509"/>
            <a:ext cx="76485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198" y="3064164"/>
            <a:ext cx="6511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Used                                     in 3</a:t>
            </a:r>
            <a:r>
              <a:rPr lang="en-US" sz="2000" baseline="30000" dirty="0"/>
              <a:t>rd</a:t>
            </a:r>
            <a:r>
              <a:rPr lang="en-US" sz="2000" dirty="0"/>
              <a:t> inequality (see below)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905000"/>
                <a:ext cx="73559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Gaussian with mean 61 and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std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10; What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[</m:t>
                    </m:r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≤46]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905000"/>
                <a:ext cx="735592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829" t="-615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351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Joint Distributions: CDF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90125"/>
            <a:ext cx="32004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47275"/>
            <a:ext cx="40767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4880" y="5181600"/>
            <a:ext cx="4177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Applies to continuous or discrete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828800"/>
            <a:ext cx="3609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507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65817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2790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843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28520"/>
            <a:ext cx="7562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4709160"/>
            <a:ext cx="570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</a:t>
            </a:r>
            <a:r>
              <a:rPr lang="en-US" sz="2400" i="1" dirty="0"/>
              <a:t>X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 are uniformly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5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Joint PMF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78612" y="4396389"/>
            <a:ext cx="6492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Convenient for discrete random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           and            are called marginal PMFs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 rectangular array of probabilities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Row-wise sum? Column-wise sum?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955083"/>
            <a:ext cx="36195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076948"/>
            <a:ext cx="65436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00600"/>
            <a:ext cx="800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00599"/>
            <a:ext cx="8286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067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71675"/>
            <a:ext cx="52197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49980"/>
            <a:ext cx="46767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4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905000"/>
            <a:ext cx="78486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Mutually Exclusive (Disjoint)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44672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636" y="5995372"/>
            <a:ext cx="8763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67259"/>
            <a:ext cx="1171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911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Recall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076825" cy="448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2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Joint PDF Definition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30" y="1881505"/>
            <a:ext cx="4591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0" y="2973820"/>
            <a:ext cx="32575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0" y="4114800"/>
            <a:ext cx="1676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0" y="5105400"/>
            <a:ext cx="33242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052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Joint PDF Interpretation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3860"/>
            <a:ext cx="4838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399"/>
            <a:ext cx="56578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24399"/>
            <a:ext cx="4781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91200"/>
            <a:ext cx="52292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39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Joint PDF Example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1" y="2209800"/>
            <a:ext cx="7637756" cy="18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494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" y="2160032"/>
            <a:ext cx="3298371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57" y="2426732"/>
            <a:ext cx="1400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27051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43600"/>
            <a:ext cx="36385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9136" y="152400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constant: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136" y="5466080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probability of event </a:t>
            </a:r>
            <a:r>
              <a:rPr lang="en-US" i="1" dirty="0"/>
              <a:t>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52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1456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joint CDF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14" y="1730495"/>
            <a:ext cx="11811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19" y="2362200"/>
            <a:ext cx="38481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79" y="3886200"/>
            <a:ext cx="28098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992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14037" y="1796118"/>
            <a:ext cx="7877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perform integration to find CDF a diagram to find integral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either                                                (no region to integrate)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both                         then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figures for all other cases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2202895"/>
            <a:ext cx="14763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02895"/>
            <a:ext cx="1390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68" y="2507704"/>
            <a:ext cx="600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32" y="2517229"/>
            <a:ext cx="5238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21991"/>
            <a:ext cx="1362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37" y="3251200"/>
            <a:ext cx="28765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657407"/>
            <a:ext cx="38290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34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13560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Consider figures for all other cases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062184"/>
            <a:ext cx="34575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6374"/>
            <a:ext cx="2819400" cy="322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37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28800"/>
            <a:ext cx="4432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Consider figures for all other cases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56560"/>
            <a:ext cx="2438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4343400" cy="67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0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03400"/>
            <a:ext cx="287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Putting it all together: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63341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2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Collectively Exhaustive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4533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5" y="5791200"/>
            <a:ext cx="4190999" cy="4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815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6615113" cy="455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439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13280"/>
            <a:ext cx="69056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34192"/>
            <a:ext cx="3086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579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" y="3903289"/>
            <a:ext cx="37147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676400"/>
            <a:ext cx="6096000" cy="222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361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Marginal PDF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0340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Fact: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3837"/>
            <a:ext cx="32385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" y="3886200"/>
            <a:ext cx="3276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812" y="5232400"/>
            <a:ext cx="585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PDFs of </a:t>
            </a:r>
            <a:r>
              <a:rPr lang="en-US" sz="2000" i="1" dirty="0"/>
              <a:t>X</a:t>
            </a:r>
            <a:r>
              <a:rPr lang="en-US" sz="2000" dirty="0"/>
              <a:t> and </a:t>
            </a:r>
            <a:r>
              <a:rPr lang="en-US" sz="2000" i="1" dirty="0"/>
              <a:t>Y</a:t>
            </a:r>
            <a:r>
              <a:rPr lang="en-US" sz="2000" dirty="0"/>
              <a:t> are termed “marginal PDFs”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80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9672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Given: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926840"/>
            <a:ext cx="4141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Find the marginal PDFs of </a:t>
            </a:r>
            <a:r>
              <a:rPr lang="en-US" sz="2000" i="1" dirty="0">
                <a:solidFill>
                  <a:prstClr val="black"/>
                </a:solidFill>
              </a:rPr>
              <a:t>X</a:t>
            </a:r>
            <a:r>
              <a:rPr lang="en-US" sz="2000" dirty="0">
                <a:solidFill>
                  <a:prstClr val="black"/>
                </a:solidFill>
              </a:rPr>
              <a:t> and </a:t>
            </a:r>
            <a:r>
              <a:rPr lang="en-US" sz="2000" i="1" dirty="0">
                <a:solidFill>
                  <a:prstClr val="black"/>
                </a:solidFill>
              </a:rPr>
              <a:t>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5695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24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45490" y="181808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For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13057"/>
            <a:ext cx="27908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90" y="1881333"/>
            <a:ext cx="154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" y="2743200"/>
            <a:ext cx="3733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40860"/>
            <a:ext cx="8077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780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Continued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93586" y="180660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For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026981"/>
            <a:ext cx="30194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20" y="1848002"/>
            <a:ext cx="11239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2514600"/>
            <a:ext cx="45624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17682"/>
            <a:ext cx="74676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16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Expectations and Variance: 2 RVs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28800"/>
            <a:ext cx="253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We already covered: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4760"/>
            <a:ext cx="46291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7560" y="4566920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Expectation is linear: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23521"/>
            <a:ext cx="32861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56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Variance: 2 RVs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84996" y="1823720"/>
            <a:ext cx="3650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use definition to prove: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516" y="3692803"/>
            <a:ext cx="454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Last term is related to “covariance”: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66" y="2779925"/>
            <a:ext cx="7077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66" y="4572000"/>
            <a:ext cx="43434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90600" y="5388670"/>
            <a:ext cx="6622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We will see more about (normalized) covariance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480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 Properties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2867025" cy="117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5" y="2895600"/>
            <a:ext cx="4329113" cy="120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6" y="4572000"/>
            <a:ext cx="3538538" cy="152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6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Other Basic Definitions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09" y="5638800"/>
            <a:ext cx="4772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1934666"/>
            <a:ext cx="8001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66899" y="1902210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means if               then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1990864"/>
            <a:ext cx="630936" cy="192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61" y="1990864"/>
            <a:ext cx="640080" cy="18288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3430516" cy="271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22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Mean and Variance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3" y="2062018"/>
            <a:ext cx="56404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80" y="2062018"/>
            <a:ext cx="79586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3876965" cy="943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4800600"/>
            <a:ext cx="571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Not easy to calculate using definition of expectation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356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Mean and Variance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3956102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1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The Hat Problem</a:t>
            </a:r>
            <a:endParaRPr lang="en-US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5334000" cy="194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71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The Hat Problem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412219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01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 in the Hat Problem</a:t>
            </a:r>
            <a:endParaRPr lang="en-US" sz="3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5" y="1880938"/>
            <a:ext cx="5334000" cy="50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0800"/>
            <a:ext cx="3288381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5" y="3413786"/>
            <a:ext cx="1600200" cy="55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5" y="4648200"/>
            <a:ext cx="1724025" cy="122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6" y="4070420"/>
            <a:ext cx="6096000" cy="39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5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RV on an Event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752600"/>
            <a:ext cx="74142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define conditional probabilities (see earlier lectures)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involves conditioning on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Earlier we saw that PMFs can be conditioned on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can also define conditional CDFs or PDFs.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30" y="2148550"/>
            <a:ext cx="765048" cy="252984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27120"/>
            <a:ext cx="8305800" cy="125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562600"/>
            <a:ext cx="7921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 we saw earlier, discrete RVs one can define conditional PMFs: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4" y="6096000"/>
            <a:ext cx="32194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843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341" y="8763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RV on an Event (PMF Example)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2400"/>
            <a:ext cx="8117083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981200"/>
            <a:ext cx="8759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Before we do general RVs conditioned on an event, we revisit it for PMFs</a:t>
            </a:r>
          </a:p>
        </p:txBody>
      </p:sp>
    </p:spTree>
    <p:extLst>
      <p:ext uri="{BB962C8B-B14F-4D97-AF65-F5344CB8AC3E}">
        <p14:creationId xmlns:p14="http://schemas.microsoft.com/office/powerpoint/2010/main" val="1303821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676400"/>
            <a:ext cx="48768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90850"/>
            <a:ext cx="3486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4038600"/>
            <a:ext cx="58578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0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Memoryless Geometric</a:t>
            </a:r>
            <a:endParaRPr lang="en-US" sz="3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95966"/>
            <a:ext cx="5562600" cy="61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1392"/>
            <a:ext cx="5562600" cy="955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" y="3733800"/>
            <a:ext cx="32099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643" y="3657600"/>
            <a:ext cx="26860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69" y="3971925"/>
            <a:ext cx="2590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47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Memoryless Exponential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694395" cy="335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752600"/>
            <a:ext cx="6899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Exponential is the continuous analogue of the geometric</a:t>
            </a:r>
          </a:p>
        </p:txBody>
      </p:sp>
    </p:spTree>
    <p:extLst>
      <p:ext uri="{BB962C8B-B14F-4D97-AF65-F5344CB8AC3E}">
        <p14:creationId xmlns:p14="http://schemas.microsoft.com/office/powerpoint/2010/main" val="382070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Partition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02" y="1828800"/>
            <a:ext cx="45339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5638800"/>
            <a:ext cx="6420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Both mutually exclusive AND collectively exhaustive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444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Memoryless Exponential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31110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5342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Quantizer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Example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89480"/>
            <a:ext cx="47815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74" y="1635760"/>
            <a:ext cx="595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X</a:t>
            </a:r>
            <a:r>
              <a:rPr lang="en-US" sz="2000" dirty="0"/>
              <a:t> is continuous, </a:t>
            </a:r>
            <a:r>
              <a:rPr lang="en-US" sz="2000" i="1" dirty="0"/>
              <a:t>Y</a:t>
            </a:r>
            <a:r>
              <a:rPr lang="en-US" sz="2000" dirty="0"/>
              <a:t> is discrete to convert into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rounding operation that involves loss of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593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Quantizer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Example Continued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722120"/>
            <a:ext cx="7073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X is uniform over </a:t>
            </a:r>
            <a:r>
              <a:rPr lang="en-US" sz="2000" i="1" dirty="0"/>
              <a:t>(-r/2,r/2) </a:t>
            </a:r>
            <a:r>
              <a:rPr lang="en-US" sz="2000" dirty="0"/>
              <a:t>and we are given </a:t>
            </a:r>
            <a:r>
              <a:rPr lang="en-US" sz="2000" i="1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the conditional distribution of </a:t>
            </a:r>
            <a:r>
              <a:rPr lang="en-US" sz="2000" i="1" dirty="0"/>
              <a:t>X</a:t>
            </a:r>
            <a:r>
              <a:rPr lang="en-US" sz="2000" dirty="0"/>
              <a:t> given </a:t>
            </a:r>
            <a:r>
              <a:rPr lang="en-US" sz="2000" i="1" dirty="0"/>
              <a:t>Y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Knowing the value of </a:t>
            </a:r>
            <a:r>
              <a:rPr lang="en-US" sz="2000" i="1" dirty="0"/>
              <a:t>Y</a:t>
            </a:r>
            <a:r>
              <a:rPr lang="en-US" sz="2000" dirty="0"/>
              <a:t> just means </a:t>
            </a:r>
            <a:r>
              <a:rPr lang="en-US" sz="2000" i="1" dirty="0"/>
              <a:t>X</a:t>
            </a:r>
            <a:r>
              <a:rPr lang="en-US" sz="2000" dirty="0"/>
              <a:t> is in a certain region: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36265"/>
            <a:ext cx="33051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30295"/>
            <a:ext cx="4838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42005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474335"/>
            <a:ext cx="40195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37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Total Probability Theorem for RVs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927254"/>
            <a:ext cx="6718506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Let                             be a partition of the sample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Then we have: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90013"/>
            <a:ext cx="13811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9" y="3886200"/>
            <a:ext cx="55626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26988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39226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49756"/>
            <a:ext cx="54387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562599"/>
            <a:ext cx="7076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Sum of two bell curves with different means and variances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is known as a “mixed Gaussian distribution”</a:t>
            </a:r>
          </a:p>
        </p:txBody>
      </p:sp>
    </p:spTree>
    <p:extLst>
      <p:ext uri="{BB962C8B-B14F-4D97-AF65-F5344CB8AC3E}">
        <p14:creationId xmlns:p14="http://schemas.microsoft.com/office/powerpoint/2010/main" val="22552948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:\Users\ctepede\Desktop\untitled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9" y="1676400"/>
            <a:ext cx="6808839" cy="510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858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Conditional PMF of a RV Given Another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156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" y="2405891"/>
            <a:ext cx="4876800" cy="41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2" y="3048000"/>
            <a:ext cx="3006457" cy="14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6" y="5105400"/>
            <a:ext cx="5322454" cy="139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094" y="2005781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173" y="4572000"/>
            <a:ext cx="7870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Conditional PMF of a RV given another: A version of Bayes’ Rule:</a:t>
            </a:r>
          </a:p>
        </p:txBody>
      </p:sp>
    </p:spTree>
    <p:extLst>
      <p:ext uri="{BB962C8B-B14F-4D97-AF65-F5344CB8AC3E}">
        <p14:creationId xmlns:p14="http://schemas.microsoft.com/office/powerpoint/2010/main" val="26256443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Conditional PDF of a RV Given Another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603"/>
            <a:ext cx="4648200" cy="4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68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Independent RVs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052918"/>
            <a:ext cx="8259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RVs are independent if the joint dist. is the product of </a:t>
            </a:r>
            <a:r>
              <a:rPr lang="en-US" sz="2000" dirty="0" err="1"/>
              <a:t>marginals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Another definition: Conditioning makes no difference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93026"/>
            <a:ext cx="29432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78" y="4862052"/>
            <a:ext cx="2593848" cy="28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13" y="5428971"/>
            <a:ext cx="2514600" cy="2804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3938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52578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95625"/>
            <a:ext cx="3467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09113"/>
            <a:ext cx="70199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570516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2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De Morgan’s Law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63225"/>
            <a:ext cx="3838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971800"/>
            <a:ext cx="7391400" cy="289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064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8" y="1676400"/>
            <a:ext cx="32141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4152900" cy="145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90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090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Stick-Breaking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7434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49911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5334000"/>
            <a:ext cx="473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PDF of </a:t>
            </a:r>
            <a:r>
              <a:rPr lang="en-US" i="1" dirty="0"/>
              <a:t>Y </a:t>
            </a:r>
            <a:r>
              <a:rPr lang="en-US" dirty="0"/>
              <a:t>and its expectation?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in conditional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784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Stick Breaking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38957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38600"/>
            <a:ext cx="25431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80" y="1795462"/>
            <a:ext cx="25812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0"/>
            <a:ext cx="55721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918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Buffon’s Needle</a:t>
            </a:r>
            <a:endParaRPr 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50958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1600200" y="32004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76400" y="45720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67200" y="3200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67200" y="4114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3797046"/>
            <a:ext cx="121920" cy="178308"/>
          </a:xfrm>
          <a:prstGeom prst="rect">
            <a:avLst/>
          </a:prstGeom>
        </p:spPr>
      </p:pic>
      <p:sp>
        <p:nvSpPr>
          <p:cNvPr id="17" name="Arc 16"/>
          <p:cNvSpPr/>
          <p:nvPr/>
        </p:nvSpPr>
        <p:spPr>
          <a:xfrm>
            <a:off x="3005426" y="3011054"/>
            <a:ext cx="347663" cy="379846"/>
          </a:xfrm>
          <a:prstGeom prst="arc">
            <a:avLst>
              <a:gd name="adj1" fmla="val 18938339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295400" y="2667000"/>
            <a:ext cx="28194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05100" y="3200977"/>
            <a:ext cx="0" cy="18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36" y="3263900"/>
            <a:ext cx="233680" cy="1913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999370"/>
            <a:ext cx="106680" cy="179832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8" y="5197764"/>
            <a:ext cx="534572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59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Buffon’s Needle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47304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89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Recall Bayes Rule Discrete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56102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71950"/>
            <a:ext cx="51339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1676400"/>
            <a:ext cx="30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already seen</a:t>
            </a:r>
          </a:p>
        </p:txBody>
      </p:sp>
    </p:spTree>
    <p:extLst>
      <p:ext uri="{BB962C8B-B14F-4D97-AF65-F5344CB8AC3E}">
        <p14:creationId xmlns:p14="http://schemas.microsoft.com/office/powerpoint/2010/main" val="30636730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Bayes Rule Continuous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49870"/>
            <a:ext cx="55149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419600"/>
            <a:ext cx="551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77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</a:t>
            </a:r>
            <a:r>
              <a:rPr lang="en-US" sz="3600" i="1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X 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</a:t>
            </a:r>
            <a:r>
              <a:rPr lang="en-US" sz="3600" i="1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Y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43053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7975"/>
            <a:ext cx="55054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2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Discrete </a:t>
            </a:r>
            <a:r>
              <a:rPr lang="en-US" sz="3600" i="1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Y </a:t>
            </a:r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Continuous </a:t>
            </a:r>
            <a:r>
              <a:rPr lang="en-US" sz="3600" i="1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X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48164"/>
            <a:ext cx="44577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8" y="4038600"/>
            <a:ext cx="58293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948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58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Derived RVs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4114800"/>
            <a:ext cx="366712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72" y="4419600"/>
            <a:ext cx="439145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2698" y="1524000"/>
            <a:ext cx="5707203" cy="2343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PMF or PDF of a function of one or more RVs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Some texts categorize in terms of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How many RVs involved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Continuous vs discrete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Example below is for two RVs,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3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564832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13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58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Derived RVs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981200"/>
            <a:ext cx="68291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not need to find the distribution to compute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Expectations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Variances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Moments etc.</a:t>
            </a:r>
          </a:p>
        </p:txBody>
      </p:sp>
    </p:spTree>
    <p:extLst>
      <p:ext uri="{BB962C8B-B14F-4D97-AF65-F5344CB8AC3E}">
        <p14:creationId xmlns:p14="http://schemas.microsoft.com/office/powerpoint/2010/main" val="36954481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Case: One RV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80" y="1676400"/>
            <a:ext cx="33432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5265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89" y="2152650"/>
            <a:ext cx="42957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89" y="4162425"/>
            <a:ext cx="32385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27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Case: Two RVs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42862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794050"/>
            <a:ext cx="6762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794050"/>
            <a:ext cx="1009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863213"/>
            <a:ext cx="381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to the single RV case: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7908" y="5562600"/>
            <a:ext cx="534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RV case can be similarly obtained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41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Case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5382"/>
            <a:ext cx="53530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599"/>
            <a:ext cx="4019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2" y="4033684"/>
            <a:ext cx="52292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241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Squaring a Uniform RV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872358" y="1808706"/>
            <a:ext cx="619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</a:rPr>
              <a:t>X </a:t>
            </a:r>
            <a:r>
              <a:rPr lang="en-US" sz="2000" dirty="0">
                <a:solidFill>
                  <a:prstClr val="black"/>
                </a:solidFill>
              </a:rPr>
              <a:t>is a uniform RV over (-1,1),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Note that </a:t>
            </a:r>
            <a:r>
              <a:rPr lang="en-US" sz="2000" i="1" dirty="0">
                <a:solidFill>
                  <a:prstClr val="black"/>
                </a:solidFill>
              </a:rPr>
              <a:t>W</a:t>
            </a:r>
            <a:r>
              <a:rPr lang="en-US" sz="2000" dirty="0">
                <a:solidFill>
                  <a:prstClr val="black"/>
                </a:solidFill>
              </a:rPr>
              <a:t> is always positive, even though </a:t>
            </a:r>
            <a:r>
              <a:rPr lang="en-US" sz="2000" i="1" dirty="0">
                <a:solidFill>
                  <a:prstClr val="black"/>
                </a:solidFill>
              </a:rPr>
              <a:t>X</a:t>
            </a:r>
            <a:r>
              <a:rPr lang="en-US" sz="2000" dirty="0">
                <a:solidFill>
                  <a:prstClr val="black"/>
                </a:solidFill>
              </a:rPr>
              <a:t> isn’t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87" y="1819982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62" y="1858082"/>
            <a:ext cx="4191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1" y="3027285"/>
            <a:ext cx="5495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86200"/>
            <a:ext cx="2190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380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Square Root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90" y="1883499"/>
            <a:ext cx="11430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00864" y="190500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; X</a:t>
            </a:r>
            <a:r>
              <a:rPr lang="en-US" dirty="0"/>
              <a:t> is exponentially distributed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1" y="2576359"/>
            <a:ext cx="40576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64" y="1826348"/>
            <a:ext cx="22193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75" y="3640394"/>
            <a:ext cx="41719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6" y="4876800"/>
            <a:ext cx="41624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8180" y="1905000"/>
            <a:ext cx="78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661" y="6172200"/>
            <a:ext cx="389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Application in wireless </a:t>
            </a:r>
            <a:r>
              <a:rPr lang="en-US" sz="2000" dirty="0" err="1"/>
              <a:t>comms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2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905000"/>
            <a:ext cx="4844961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445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PDF of Linear and Affine Functions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15335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51625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365955"/>
            <a:ext cx="2990850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58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51" y="1663080"/>
            <a:ext cx="3429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03" y="1967879"/>
            <a:ext cx="10763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51" y="3320384"/>
            <a:ext cx="27432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727" y="3581400"/>
            <a:ext cx="4257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19799"/>
            <a:ext cx="6086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Experiment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057400"/>
            <a:ext cx="762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repeatable procedure that produces potentially different outcomes at every trial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Set of </a:t>
            </a:r>
            <a:r>
              <a:rPr lang="en-US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outcomes is the sample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are sets of outcomes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Events are subsets of the sample space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Probabilities will be assigned to events</a:t>
            </a:r>
          </a:p>
        </p:txBody>
      </p:sp>
    </p:spTree>
    <p:extLst>
      <p:ext uri="{BB962C8B-B14F-4D97-AF65-F5344CB8AC3E}">
        <p14:creationId xmlns:p14="http://schemas.microsoft.com/office/powerpoint/2010/main" val="36622618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What if </a:t>
            </a:r>
            <a:r>
              <a:rPr lang="en-US" sz="3600" i="1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X 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is Normal?</a:t>
            </a:r>
            <a:endParaRPr lang="en-US" sz="36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667000"/>
            <a:ext cx="2990850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13620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831109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06" y="4495800"/>
            <a:ext cx="341313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7800" y="4419600"/>
            <a:ext cx="652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Y </a:t>
            </a:r>
            <a:r>
              <a:rPr lang="en-US" sz="2000" dirty="0"/>
              <a:t>is also normal! What are the mean and variance of </a:t>
            </a:r>
            <a:r>
              <a:rPr lang="en-US" sz="2000" i="1" dirty="0"/>
              <a:t>Y</a:t>
            </a:r>
            <a:r>
              <a:rPr lang="en-US" sz="2000" dirty="0"/>
              <a:t>?</a:t>
            </a:r>
            <a:endParaRPr 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276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Stretching Other Distributions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209800"/>
            <a:ext cx="74866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613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CDF of a Ratio of Two RVs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09737"/>
            <a:ext cx="376490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1" y="2214716"/>
            <a:ext cx="41338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911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9884" y="87375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A General Formula</a:t>
            </a:r>
            <a:endParaRPr 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4" y="1600200"/>
            <a:ext cx="2876550" cy="7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5095875" cy="34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2133600"/>
            <a:ext cx="3687508" cy="291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5672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Practical 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26548"/>
            <a:ext cx="784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to generate a RV with desired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U</a:t>
            </a:r>
            <a:r>
              <a:rPr lang="en-US" sz="2000" dirty="0"/>
              <a:t> is uniform over [0,1], how do we turn it into an exponential RV?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38223"/>
            <a:ext cx="117157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3276600"/>
            <a:ext cx="3476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13" y="4912539"/>
            <a:ext cx="2495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4" y="4912539"/>
            <a:ext cx="561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44" y="5003026"/>
            <a:ext cx="40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060" y="5019674"/>
            <a:ext cx="457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90600" y="5523390"/>
            <a:ext cx="811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transform a uniform RV into </a:t>
            </a:r>
            <a:r>
              <a:rPr lang="en-US" sz="2000" i="1" u="sng" dirty="0"/>
              <a:t>any</a:t>
            </a:r>
            <a:r>
              <a:rPr lang="en-US" sz="2000" dirty="0"/>
              <a:t> distribution using inverse CDF!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73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19922"/>
            <a:ext cx="524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Ratio of two independent exponential RVs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53530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42735"/>
            <a:ext cx="35528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131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23488" y="1807632"/>
            <a:ext cx="524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Ratio of two independent exponential RVs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4048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43" y="3429000"/>
            <a:ext cx="45434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4" y="2869176"/>
            <a:ext cx="28765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220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19922"/>
            <a:ext cx="524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Ratio of two independent exponential RVs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599"/>
            <a:ext cx="44577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8" y="3962400"/>
            <a:ext cx="45339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886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Product of Two RVs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800584"/>
            <a:ext cx="2661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Product of two RVs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46960"/>
            <a:ext cx="49815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50" y="1805664"/>
            <a:ext cx="12477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86200"/>
            <a:ext cx="3276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367212"/>
            <a:ext cx="3305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5305425"/>
            <a:ext cx="34099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39" y="1398879"/>
            <a:ext cx="2884061" cy="27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30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The Distribution of a Sum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828800"/>
            <a:ext cx="320193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73382"/>
            <a:ext cx="4531272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9561" y="5425597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convolution of the PMFs!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01" y="5461000"/>
            <a:ext cx="190996" cy="32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971800"/>
            <a:ext cx="4505711" cy="148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2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More on Sample Space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2649" y="1981200"/>
                <a:ext cx="762000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“List” (set) of possible outcomes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Denoted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List must be: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Mutually exclusive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Collectively exhaustive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Art:  to be at the “right” granularity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Do you just care about even/odd in dice?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9" y="1981200"/>
                <a:ext cx="7620000" cy="4616648"/>
              </a:xfrm>
              <a:prstGeom prst="rect">
                <a:avLst/>
              </a:prstGeom>
              <a:blipFill rotWithShape="1">
                <a:blip r:embed="rId3"/>
                <a:stretch>
                  <a:fillRect l="-1360" b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47106"/>
            <a:ext cx="269055" cy="2969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515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Recall Convolution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586600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2047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Case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85" y="1752600"/>
            <a:ext cx="345951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6" y="2057401"/>
            <a:ext cx="4840649" cy="55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36" y="3048000"/>
            <a:ext cx="4287328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81601"/>
            <a:ext cx="4291878" cy="80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22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0" y="1915477"/>
            <a:ext cx="8058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3200400"/>
            <a:ext cx="6234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the density of </a:t>
            </a:r>
            <a:r>
              <a:rPr lang="en-US" sz="2000" i="1" dirty="0"/>
              <a:t>X+Y</a:t>
            </a:r>
            <a:r>
              <a:rPr lang="en-US" sz="2000" dirty="0"/>
              <a:t> if </a:t>
            </a:r>
            <a:r>
              <a:rPr lang="en-US" sz="2000" i="1" dirty="0"/>
              <a:t>X</a:t>
            </a:r>
            <a:r>
              <a:rPr lang="en-US" sz="2000" dirty="0"/>
              <a:t> and </a:t>
            </a:r>
            <a:r>
              <a:rPr lang="en-US" sz="2000" i="1" dirty="0"/>
              <a:t>Y</a:t>
            </a:r>
            <a:r>
              <a:rPr lang="en-US" sz="2000" dirty="0"/>
              <a:t> are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Convolution: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4191000"/>
            <a:ext cx="8277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0" y="5562600"/>
            <a:ext cx="5038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0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Two Independent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Normals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55149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93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Their Sum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676399"/>
            <a:ext cx="54292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53000"/>
            <a:ext cx="5038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517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Moment Generating Function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7418" y="2133600"/>
                <a:ext cx="6954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MGF of a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defined as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" y="2133600"/>
                <a:ext cx="695498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70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5624"/>
            <a:ext cx="2389632" cy="103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7418" y="3812828"/>
            <a:ext cx="695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663" y="5514945"/>
            <a:ext cx="695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Discrete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0" y="4572000"/>
            <a:ext cx="2871216" cy="595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82" y="6007223"/>
            <a:ext cx="2993136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74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Generating Moments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7418" y="2133600"/>
                <a:ext cx="6954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MGF of a RV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defined as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" y="2133600"/>
                <a:ext cx="6954982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701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95600"/>
            <a:ext cx="2590800" cy="111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7418" y="4012883"/>
            <a:ext cx="695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Easy to see that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724400"/>
            <a:ext cx="3377479" cy="109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0050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MGFs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0675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9014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MGFs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0294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973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199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828800"/>
                <a:ext cx="53769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moments of exp. RV with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λ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8800"/>
                <a:ext cx="5376985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02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57475"/>
            <a:ext cx="4943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57" y="3657600"/>
            <a:ext cx="52101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12" y="5334000"/>
            <a:ext cx="55340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2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Birthday Problem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133600"/>
            <a:ext cx="662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Birthday problem: Given </a:t>
            </a:r>
            <a:r>
              <a:rPr lang="en-US" sz="2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people in a room, what is the probability that 2 or more people will have the same birthday?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“Probability that all </a:t>
            </a:r>
            <a:r>
              <a:rPr lang="en-US" sz="2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people have different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bdays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800600"/>
            <a:ext cx="482089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2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Sample Space: Discrete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 Example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98137" y="1831257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rolls of a tetrahedral 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space vs. sequential description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51018"/>
            <a:ext cx="3965851" cy="30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400"/>
            <a:ext cx="1710079" cy="352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7966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MGF of a Sum of Independent RVs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828800"/>
                <a:ext cx="52238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8800"/>
                <a:ext cx="5223802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051" t="-6061" r="-23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40451"/>
            <a:ext cx="40100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680" y="3657600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also identically distributed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75" y="4495800"/>
            <a:ext cx="2295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36595" y="5334000"/>
            <a:ext cx="6604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Useful to prove asymptotic results about sums of RVs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Useful to prove distributions of sums of RVs</a:t>
            </a:r>
          </a:p>
        </p:txBody>
      </p:sp>
    </p:spTree>
    <p:extLst>
      <p:ext uri="{BB962C8B-B14F-4D97-AF65-F5344CB8AC3E}">
        <p14:creationId xmlns:p14="http://schemas.microsoft.com/office/powerpoint/2010/main" val="22508873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Sum of Independent Poisson RVs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828800"/>
                <a:ext cx="814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independent, Poisson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8800"/>
                <a:ext cx="8143896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674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75" y="2438400"/>
            <a:ext cx="2257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97" y="2819400"/>
            <a:ext cx="48196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424238"/>
            <a:ext cx="857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56" y="3719142"/>
            <a:ext cx="18478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94" y="4800600"/>
            <a:ext cx="23431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90600" y="5486400"/>
            <a:ext cx="5457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 of independent Poisson RVs is a Poisson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073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7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Sum of Independent Gaussian RVs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600200"/>
                <a:ext cx="7046416" cy="724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𝑊</m:t>
                    </m:r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independent, Gaussian with </a:t>
                </a:r>
                <a:endParaRPr lang="en-US" sz="2000" i="1" dirty="0">
                  <a:solidFill>
                    <a:prstClr val="black"/>
                  </a:solidFill>
                  <a:latin typeface="Cambria Math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    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𝑉𝑎𝑟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[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00200"/>
                <a:ext cx="7046416" cy="724557"/>
              </a:xfrm>
              <a:prstGeom prst="rect">
                <a:avLst/>
              </a:prstGeom>
              <a:blipFill rotWithShape="1">
                <a:blip r:embed="rId2"/>
                <a:stretch>
                  <a:fillRect l="-779" t="-3390" b="-1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3424238"/>
            <a:ext cx="857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90600" y="5486400"/>
            <a:ext cx="553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of independent Gaussian RVs is a Gaussian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24238"/>
            <a:ext cx="57626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7388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Covariance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8167"/>
            <a:ext cx="42481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60864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028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Covariance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8197224" cy="349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621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Covariance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2074072"/>
            <a:ext cx="5334000" cy="6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3300969"/>
            <a:ext cx="5181600" cy="3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" y="4005952"/>
            <a:ext cx="5674670" cy="219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706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Correlation Coefficient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803400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Dimensionless and normalized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09" y="2492087"/>
            <a:ext cx="4114800" cy="7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59970"/>
            <a:ext cx="1752600" cy="68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18" y="3809999"/>
            <a:ext cx="4567382" cy="20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5808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Correlation Coefficient Practical Examples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" y="2438400"/>
            <a:ext cx="878166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0708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For Independent RVs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7" y="2209800"/>
            <a:ext cx="3886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7" y="2895600"/>
            <a:ext cx="2714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24" y="3658755"/>
            <a:ext cx="37433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535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Covariance Between Gaussians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06585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2082760"/>
            <a:ext cx="35147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9252"/>
            <a:ext cx="33623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9097" y="3056453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are independent. Find             where   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78" y="3056453"/>
            <a:ext cx="7334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808" y="3153315"/>
            <a:ext cx="1254252" cy="193548"/>
          </a:xfrm>
          <a:prstGeom prst="rect">
            <a:avLst/>
          </a:prstGeom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3810000"/>
            <a:ext cx="3009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72" y="4876800"/>
            <a:ext cx="4210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Sample Space: Continuous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4310063" cy="352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9419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032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Bivariate Gaussians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" y="2209800"/>
            <a:ext cx="90582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53340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1200"/>
            <a:ext cx="79819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64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Bivariate Gaussians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1972236"/>
            <a:ext cx="9124751" cy="475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554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Multivariate Random Vectors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4" y="2319655"/>
            <a:ext cx="57340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" y="3834765"/>
            <a:ext cx="5867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7" y="5206364"/>
            <a:ext cx="55054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5724" y="3015675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Discrete: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987" y="480625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Continuous: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90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332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I.I.D. Multivariate Random Vectors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69" y="2667000"/>
            <a:ext cx="82200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838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016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78105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4800600"/>
            <a:ext cx="73247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1474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Conditional Expectation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455748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49255"/>
            <a:ext cx="507616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33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Gaussian Case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38960"/>
            <a:ext cx="7419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11561"/>
            <a:ext cx="46196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5029200"/>
            <a:ext cx="60388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479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Gaussian Case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6472"/>
            <a:ext cx="4724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3" y="4191000"/>
            <a:ext cx="871537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6116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Iterated Expectations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5" y="2057400"/>
            <a:ext cx="5857875" cy="84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5" y="3751262"/>
            <a:ext cx="27717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67" y="4724400"/>
            <a:ext cx="51149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8628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Conditional Variance</a:t>
            </a:r>
            <a:endParaRPr lang="en-US" sz="36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9272"/>
            <a:ext cx="5638800" cy="106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2576"/>
            <a:ext cx="2971800" cy="36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54673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09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Probability Space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045110"/>
            <a:ext cx="71483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Probability space consists of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Sample space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 collection of subsets of sample space called events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Probability assignments to each event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191000"/>
            <a:ext cx="81740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Events are subsets of sample space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Collection of events satisfy certain </a:t>
            </a:r>
            <a:r>
              <a:rPr lang="en-US" sz="2000" dirty="0" err="1"/>
              <a:t>requrements</a:t>
            </a: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E.g. union of two events is an event; same with intersection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other technical requirements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How probabilities are assigned to events is subject to </a:t>
            </a:r>
          </a:p>
          <a:p>
            <a:pPr lvl="2"/>
            <a:r>
              <a:rPr lang="en-US" sz="2000" dirty="0"/>
              <a:t>     rules (axioms)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832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Proof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28650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191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Sum of a Random Number of RVs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1"/>
            <a:ext cx="479501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358140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3617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Sum of a Random Number of RVs </a:t>
            </a:r>
            <a:r>
              <a:rPr lang="en-US" sz="3600" kern="0" dirty="0" err="1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5627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94760"/>
            <a:ext cx="27622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452505"/>
            <a:ext cx="3143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023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 of a Random Sum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93240"/>
            <a:ext cx="5274317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68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Law of Large Numbers and the Central Limit Theorem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985" y="2443480"/>
            <a:ext cx="839101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LLN and CLT are about convergence of sums of a large # of RVs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LLN is about the “average” (sum / # of RVs)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CLT involves a different normalization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Both are fundamental in probability theory and practice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first overview of the regular notion of “convergence of sequences”</a:t>
            </a:r>
          </a:p>
        </p:txBody>
      </p:sp>
    </p:spTree>
    <p:extLst>
      <p:ext uri="{BB962C8B-B14F-4D97-AF65-F5344CB8AC3E}">
        <p14:creationId xmlns:p14="http://schemas.microsoft.com/office/powerpoint/2010/main" val="7494586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Chebyshev’s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Inequality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5867400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19600"/>
            <a:ext cx="2867400" cy="992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38800"/>
            <a:ext cx="2971799" cy="84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913869"/>
            <a:ext cx="2667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3738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Deterministic Limits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36195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083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Convergence “in probability”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48577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90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9" y="1676400"/>
            <a:ext cx="3415998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412" y="4876800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            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       converge?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99" y="5064140"/>
            <a:ext cx="588264" cy="25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12" y="5564434"/>
            <a:ext cx="256032" cy="2118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2007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Weak Law of Large Numbers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33600"/>
            <a:ext cx="6524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AKA convergence of the sample mean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                 are </a:t>
            </a:r>
            <a:r>
              <a:rPr lang="en-US" sz="2000" dirty="0" err="1"/>
              <a:t>i.i.d</a:t>
            </a:r>
            <a:r>
              <a:rPr lang="en-US" sz="2000" dirty="0"/>
              <a:t>. with finite mean      and variance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27230"/>
            <a:ext cx="1138428" cy="220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4544"/>
            <a:ext cx="165069" cy="197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627855"/>
            <a:ext cx="234696" cy="21336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27" y="3124200"/>
            <a:ext cx="266900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809999"/>
            <a:ext cx="1638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81599"/>
            <a:ext cx="49244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5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Axioms of Probability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6581775" cy="394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081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Polling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43" y="1884680"/>
            <a:ext cx="582407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3" y="5257800"/>
            <a:ext cx="5719728" cy="11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9536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Polling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6366326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840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Different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Scalings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of the Sum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56080"/>
            <a:ext cx="598031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92684"/>
            <a:ext cx="4488148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49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Central Limit Theorem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5381781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639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Profundity and Usefulness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" y="1803401"/>
            <a:ext cx="5410200" cy="125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4" y="3352800"/>
            <a:ext cx="556221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54" y="4932218"/>
            <a:ext cx="3886200" cy="117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138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Back to the Polls</a:t>
            </a:r>
            <a:endParaRPr lang="en-US" sz="36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515826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3446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Apply CLT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799"/>
            <a:ext cx="516162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322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is a Sum of RVs</a:t>
            </a:r>
            <a:endParaRPr lang="en-US" sz="3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57340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547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87880"/>
            <a:ext cx="4344981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0827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Correction for PMF Approximation</a:t>
            </a:r>
            <a:endParaRPr lang="en-US" sz="3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91822"/>
            <a:ext cx="56673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4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4" y="2696398"/>
            <a:ext cx="2065020" cy="252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52400" y="3124199"/>
            <a:ext cx="899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Outcomes are just 1,2,3,4,5,6.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Events are the set of all subsets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Closed under unions and intersections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are 64 events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probability of an event = (# of elements in the event) x 1/6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E.g.,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44" y="5608983"/>
            <a:ext cx="1949196" cy="25298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544" y="1951383"/>
            <a:ext cx="359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Experiment: single dice roll</a:t>
            </a:r>
          </a:p>
        </p:txBody>
      </p:sp>
    </p:spTree>
    <p:extLst>
      <p:ext uri="{BB962C8B-B14F-4D97-AF65-F5344CB8AC3E}">
        <p14:creationId xmlns:p14="http://schemas.microsoft.com/office/powerpoint/2010/main" val="39217083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Introduction to Classical Statistics</a:t>
            </a:r>
            <a:endParaRPr lang="en-US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799"/>
            <a:ext cx="5715000" cy="137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1" y="4861306"/>
            <a:ext cx="210312" cy="172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06" y="4390102"/>
            <a:ext cx="106680" cy="179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48" y="5322082"/>
            <a:ext cx="123872" cy="208813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07" y="5791200"/>
            <a:ext cx="128415" cy="22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6919" y="4216400"/>
            <a:ext cx="7585731" cy="18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 contains all unknown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 contains all </a:t>
            </a:r>
            <a:r>
              <a:rPr lang="en-US" sz="2000" i="1" dirty="0"/>
              <a:t>N</a:t>
            </a:r>
            <a:r>
              <a:rPr lang="en-US" sz="2000" dirty="0"/>
              <a:t> measurements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“Estimator” processes the measurements to approximate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If     comes from a known discrete set then we have “detection”</a:t>
            </a:r>
          </a:p>
        </p:txBody>
      </p:sp>
    </p:spTree>
    <p:extLst>
      <p:ext uri="{BB962C8B-B14F-4D97-AF65-F5344CB8AC3E}">
        <p14:creationId xmlns:p14="http://schemas.microsoft.com/office/powerpoint/2010/main" val="58145399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Detection and Estimation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9" y="2514600"/>
            <a:ext cx="6055361" cy="323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644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Maximum Likelihood Estimation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828800"/>
            <a:ext cx="557156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2895600"/>
            <a:ext cx="5571565" cy="51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4419600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6582" y="5562600"/>
            <a:ext cx="572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</a:t>
            </a:r>
            <a:r>
              <a:rPr lang="en-US" sz="2000" dirty="0" err="1"/>
              <a:t>argmax</a:t>
            </a:r>
            <a:r>
              <a:rPr lang="en-US" sz="2000" dirty="0"/>
              <a:t>” means the value of    that maximizes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672739"/>
            <a:ext cx="106680" cy="1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26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34" y="1875753"/>
            <a:ext cx="4938046" cy="56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3" y="1905754"/>
            <a:ext cx="251831" cy="43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55" y="2502070"/>
            <a:ext cx="2323002" cy="355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55" y="3217796"/>
            <a:ext cx="2920180" cy="372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55" y="4004848"/>
            <a:ext cx="5498287" cy="372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54" y="4806236"/>
            <a:ext cx="1538361" cy="210655"/>
          </a:xfrm>
          <a:prstGeom prst="rect">
            <a:avLst/>
          </a:prstGeom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71432"/>
            <a:ext cx="2209800" cy="76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7" y="5486400"/>
            <a:ext cx="6319837" cy="10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025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Good Estimators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4800600" cy="449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177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Estimating the Expectation</a:t>
            </a:r>
            <a:endParaRPr lang="en-US" sz="36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621082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66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Properties of the “Sample Mean”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6172200" cy="410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4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Confidence Intervals (CI)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55697"/>
            <a:ext cx="5334000" cy="88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276600"/>
            <a:ext cx="5257800" cy="153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340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9013"/>
            <a:ext cx="4886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37814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16" y="2971799"/>
            <a:ext cx="5380444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33" y="5139341"/>
            <a:ext cx="6398699" cy="171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894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Regression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698006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Alternate Example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56578"/>
            <a:ext cx="2065020" cy="252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723" y="3352800"/>
            <a:ext cx="5819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are only 4 events: (different than before)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66" y="4038600"/>
            <a:ext cx="2340864" cy="259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4771103"/>
            <a:ext cx="75680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Closed under unions and intersections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Tells if outcome is even or odd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probability of an event = (# of elements in the event) x 1/6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182879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Experiment: Single dice roll (same as before)</a:t>
            </a:r>
          </a:p>
        </p:txBody>
      </p:sp>
    </p:spTree>
    <p:extLst>
      <p:ext uri="{BB962C8B-B14F-4D97-AF65-F5344CB8AC3E}">
        <p14:creationId xmlns:p14="http://schemas.microsoft.com/office/powerpoint/2010/main" val="142382801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Regression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16" y="1828800"/>
            <a:ext cx="543116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037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Linear Regression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593385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338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Variations on Regression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6199394" cy="30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518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Variations on Regression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5257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416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Binary Hypothesis Testing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57054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075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Type I and Type II Errors</a:t>
            </a:r>
            <a:endParaRPr lang="en-US" sz="3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8756"/>
            <a:ext cx="5381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6566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Likelihood Ratio Test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54638" y="2051049"/>
            <a:ext cx="460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to identify the rejection region?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Accept           if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00400"/>
            <a:ext cx="24384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82" y="2371621"/>
            <a:ext cx="4286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5029200"/>
            <a:ext cx="6243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Threshold      trades off Type I and Type II errors 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907" y="5029200"/>
            <a:ext cx="266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5362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Example (Testing Mean)</a:t>
            </a:r>
            <a:endParaRPr lang="en-US" sz="3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676400"/>
            <a:ext cx="3124200" cy="142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093600"/>
            <a:ext cx="4876800" cy="40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33800"/>
            <a:ext cx="4529137" cy="8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5105400"/>
            <a:ext cx="1590675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01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How to find Threshold</a:t>
            </a:r>
            <a:endParaRPr lang="en-US" sz="3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92267"/>
            <a:ext cx="49530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3000" y="4495800"/>
            <a:ext cx="640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threshold to get a tolerable false alarm probability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9" y="4543455"/>
            <a:ext cx="19770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913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Example (Testing Variance)</a:t>
            </a:r>
            <a:endParaRPr lang="en-US" sz="36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3048000" cy="118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69936"/>
            <a:ext cx="5867400" cy="51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00" y="3918559"/>
            <a:ext cx="5144799" cy="91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181600"/>
            <a:ext cx="1895475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2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Discrete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 Example 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00311" y="1828800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two rolls of a tetrahedral 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3965851" cy="30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0311" y="5657671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are collections of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Probabilities of events = # of boxes /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8943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ea typeface="MS PGothic" pitchFamily="34" charset="-128"/>
                <a:sym typeface="Akzidenz-Grotesk Pro Bold" charset="0"/>
              </a:rPr>
              <a:t>How to Find Threshold</a:t>
            </a:r>
            <a:endParaRPr lang="en-US" sz="36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551942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7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Random Processes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3" y="2133600"/>
            <a:ext cx="583084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83" y="4800601"/>
            <a:ext cx="5531717" cy="78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3829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The Bernoulli Process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572000" cy="47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0323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Why is it Called Bernoulli Process?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2524412"/>
            <a:ext cx="16478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4" y="3299402"/>
            <a:ext cx="15525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82352"/>
            <a:ext cx="1704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4604" y="1839510"/>
            <a:ext cx="7552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S </a:t>
            </a:r>
            <a:r>
              <a:rPr lang="en-US" sz="2000" dirty="0"/>
              <a:t>is the number of successes in </a:t>
            </a:r>
            <a:r>
              <a:rPr lang="en-US" sz="2000" i="1" dirty="0"/>
              <a:t>n</a:t>
            </a:r>
            <a:r>
              <a:rPr lang="en-US" sz="2000" dirty="0"/>
              <a:t> time slots and is Bernoulli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1412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Interarrival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Times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03748"/>
            <a:ext cx="418147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5" y="4399376"/>
            <a:ext cx="43434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6555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Time of the </a:t>
            </a:r>
            <a:r>
              <a:rPr lang="en-US" sz="3600" i="1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k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th arrival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24025"/>
            <a:ext cx="42386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684740"/>
            <a:ext cx="42195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6658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Splitting of a Bernoulli Process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981200"/>
            <a:ext cx="3682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independent coin flips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6" y="2819400"/>
            <a:ext cx="4229919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1096" y="5257800"/>
            <a:ext cx="5479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Still Bernoulli with a new success probability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194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929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Merging of Independent Bernoulli Processes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371595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Collisions are counted as a single arrival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4419600" cy="238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8629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Bernoulli Process Review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490335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0678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Poisson Process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7" y="1608551"/>
            <a:ext cx="5347855" cy="141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0" y="2936095"/>
            <a:ext cx="4272273" cy="390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38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Continuous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Example 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9915"/>
            <a:ext cx="4310063" cy="3522873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5427872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are regions in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Probabilities of events = Area of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47800" y="3886200"/>
            <a:ext cx="304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0429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Poisson Relation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57400"/>
            <a:ext cx="7515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Binomial </a:t>
            </a:r>
            <a:r>
              <a:rPr lang="en-US" sz="2000" i="1" dirty="0"/>
              <a:t>(</a:t>
            </a:r>
            <a:r>
              <a:rPr lang="en-US" sz="2000" i="1" dirty="0" err="1"/>
              <a:t>n,p</a:t>
            </a:r>
            <a:r>
              <a:rPr lang="en-US" sz="2000" i="1" dirty="0"/>
              <a:t>) </a:t>
            </a:r>
            <a:r>
              <a:rPr lang="en-US" sz="2000" dirty="0"/>
              <a:t>PMF converges to Poisson PMF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Large </a:t>
            </a:r>
            <a:r>
              <a:rPr lang="en-US" sz="2000" i="1" dirty="0"/>
              <a:t>n</a:t>
            </a:r>
            <a:r>
              <a:rPr lang="en-US" sz="2000" dirty="0"/>
              <a:t>, small </a:t>
            </a:r>
            <a:r>
              <a:rPr lang="en-US" sz="2000" i="1" dirty="0"/>
              <a:t>p     </a:t>
            </a:r>
            <a:r>
              <a:rPr lang="en-US" sz="2000" dirty="0"/>
              <a:t>(             ,             ),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AKA “Poisson Limit Theorem”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be generalized to Binomial </a:t>
            </a:r>
            <a:r>
              <a:rPr lang="en-US" sz="2000" i="1" dirty="0"/>
              <a:t>process</a:t>
            </a:r>
            <a:r>
              <a:rPr lang="en-US" sz="2000" dirty="0"/>
              <a:t> and Poisson </a:t>
            </a:r>
            <a:r>
              <a:rPr lang="en-US" sz="2000" i="1" dirty="0"/>
              <a:t>process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48000"/>
            <a:ext cx="778764" cy="132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11632"/>
            <a:ext cx="647700" cy="217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59564"/>
            <a:ext cx="819912" cy="17983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5318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PMF of Number of Arrivals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2" y="1632526"/>
            <a:ext cx="5346700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2" y="3276600"/>
            <a:ext cx="4838282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046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5861695" cy="365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07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Interarrival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Times</a:t>
            </a:r>
            <a:endParaRPr lang="en-US" sz="3600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752600"/>
            <a:ext cx="5105399" cy="17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2" y="4114801"/>
            <a:ext cx="5590308" cy="208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58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Erlang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 PDF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9258"/>
            <a:ext cx="5638800" cy="414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53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Bernoulli Poisson Relation</a:t>
            </a:r>
            <a:endParaRPr lang="en-US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0916"/>
            <a:ext cx="58674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62256"/>
            <a:ext cx="4983451" cy="320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38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Merging of Poisson Processes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75770"/>
            <a:ext cx="53149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521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Merging of Poisson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362479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4572000"/>
            <a:ext cx="4800600" cy="84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2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</a:t>
            </a:r>
            <a:endParaRPr lang="en-US" sz="3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565390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172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019544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Finite Sample Space Example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09" y="1752600"/>
            <a:ext cx="34376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95800"/>
            <a:ext cx="588238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61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Markov Chains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08803"/>
            <a:ext cx="475365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98395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Two State Example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5052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" y="3962400"/>
            <a:ext cx="64674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49602"/>
            <a:ext cx="335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67159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Convergence Issues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32296"/>
            <a:ext cx="4091991" cy="526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91876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Steady-State Probabilities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8971"/>
            <a:ext cx="41243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1362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Frequency Interpretation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6" y="1704975"/>
            <a:ext cx="44577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58606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Back to Two-State Example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30575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5960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Discrete Uniform Law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9071"/>
            <a:ext cx="62865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Birthday Problem</a:t>
            </a:r>
            <a:endParaRPr lang="en-US" sz="3600" dirty="0"/>
          </a:p>
        </p:txBody>
      </p:sp>
      <p:pic>
        <p:nvPicPr>
          <p:cNvPr id="2050" name="Picture 2" descr="C:\Users\ctepede\Desktop\1280px-Birthday_Paradox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5867400" cy="377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6259586"/>
            <a:ext cx="464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http://en.wikipedia.org/wiki/Birthday_problem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Continuous Uniform Law</a:t>
            </a:r>
            <a:endParaRPr lang="en-US" sz="3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9" y="2133600"/>
            <a:ext cx="4724400" cy="41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8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Geometric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 Sum Formula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4120732" cy="473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799" y="3200400"/>
                <a:ext cx="796327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Will be useful throughout the class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when |</a:t>
                </a:r>
                <a:r>
                  <a:rPr lang="en-US" sz="2400" i="1" dirty="0"/>
                  <a:t>r</a:t>
                </a:r>
                <a:r>
                  <a:rPr lang="en-US" sz="2400" dirty="0"/>
                  <a:t>|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sz="2400" dirty="0"/>
                  <a:t>1 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when we differentiate both sides </a:t>
                </a:r>
                <a:r>
                  <a:rPr lang="en-US" sz="2400" dirty="0" err="1"/>
                  <a:t>wrt</a:t>
                </a:r>
                <a:r>
                  <a:rPr lang="en-US" sz="2400" dirty="0"/>
                  <a:t> </a:t>
                </a:r>
                <a:r>
                  <a:rPr lang="en-US" sz="2400" i="1" dirty="0"/>
                  <a:t>r</a:t>
                </a:r>
                <a:r>
                  <a:rPr lang="en-US" sz="2400" dirty="0"/>
                  <a:t> ?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Alternative way: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200400"/>
                <a:ext cx="7963270" cy="2308324"/>
              </a:xfrm>
              <a:prstGeom prst="rect">
                <a:avLst/>
              </a:prstGeom>
              <a:blipFill rotWithShape="1">
                <a:blip r:embed="rId5"/>
                <a:stretch>
                  <a:fillRect l="-995" r="-230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91200"/>
            <a:ext cx="4120732" cy="4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Countable Infinity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276336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47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Countable Infinity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 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51991"/>
            <a:ext cx="1689419" cy="287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71" y="2286000"/>
            <a:ext cx="77119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verify                                   using the geometric sum formula (</a:t>
            </a:r>
            <a:r>
              <a:rPr lang="en-US" sz="2000" i="1" dirty="0">
                <a:solidFill>
                  <a:prstClr val="black"/>
                </a:solidFill>
              </a:rPr>
              <a:t>r</a:t>
            </a:r>
            <a:r>
              <a:rPr lang="en-US" sz="2000" dirty="0">
                <a:solidFill>
                  <a:prstClr val="black"/>
                </a:solidFill>
              </a:rPr>
              <a:t>=1/2)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Even outcome probability can be verified using same formula (</a:t>
            </a:r>
            <a:r>
              <a:rPr lang="en-US" sz="2000" i="1" dirty="0">
                <a:solidFill>
                  <a:prstClr val="black"/>
                </a:solidFill>
              </a:rPr>
              <a:t>r</a:t>
            </a:r>
            <a:r>
              <a:rPr lang="en-US" sz="2000" dirty="0">
                <a:solidFill>
                  <a:prstClr val="black"/>
                </a:solidFill>
              </a:rPr>
              <a:t>=1/4)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2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0764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Conditional Probability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0"/>
            <a:ext cx="2884394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524000"/>
            <a:ext cx="455525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B310"/>
                </a:solidFill>
                <a:effectLst/>
                <a:uLnTx/>
                <a:uFillTx/>
                <a:latin typeface="Arial"/>
                <a:ea typeface="MS PGothic" pitchFamily="34" charset="-128"/>
                <a:sym typeface="Akzidenz-Grotesk Pro Bold" charset="0"/>
              </a:rPr>
              <a:t>Die Roll Example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34376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4914900" cy="215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54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Total Probability Theorem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60007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3" y="2967806"/>
            <a:ext cx="4191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4" y="4328037"/>
            <a:ext cx="33528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959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Bayes’ Rule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905000"/>
            <a:ext cx="642836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Systematic approach for incorporating new evidence</a:t>
            </a: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Thomas Bayes (1701-1761)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7" y="3733800"/>
            <a:ext cx="5405582" cy="194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16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Bayes’ Rule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524000"/>
            <a:ext cx="34766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43350"/>
            <a:ext cx="47625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97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Models Based on Cond. Prob.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5715000" cy="118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48000"/>
            <a:ext cx="3207377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94367"/>
            <a:ext cx="160439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2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Monty Hall Problem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905000"/>
            <a:ext cx="6629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Game show setting; 3 doors: 2 Goats, 1 Car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You chose one door. Host opens one of the doors that you didn’t pick </a:t>
            </a:r>
            <a:r>
              <a:rPr lang="en-US" sz="2000" b="1" i="1" u="sng" dirty="0">
                <a:solidFill>
                  <a:prstClr val="black"/>
                </a:solidFill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 has a goat.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You have the option to stick with your choice or switch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What should you do??</a:t>
            </a:r>
          </a:p>
        </p:txBody>
      </p:sp>
      <p:pic>
        <p:nvPicPr>
          <p:cNvPr id="1026" name="Picture 2" descr="C:\Users\ctepede\Desktop\220px-Monty_open_door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00599"/>
            <a:ext cx="3486150" cy="193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24425" y="62484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http://en.wikipedia.org/wiki/Monty_Hall_problem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5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Sequence of Coin Tosses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1939636"/>
            <a:ext cx="38766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33528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36766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52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90" y="1892710"/>
            <a:ext cx="5938838" cy="454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8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Independence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519435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May Ruin Independence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5" y="2204884"/>
            <a:ext cx="43624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52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and Independence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15" y="2626379"/>
            <a:ext cx="2466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30859"/>
            <a:ext cx="4876800" cy="84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1863213"/>
            <a:ext cx="8051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contrast to prev. slide, removing conditioning may ruin independence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3502" y="261312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3502" y="316152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7699" y="34701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0372" y="39754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0372" y="434351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0372" y="47354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87700" y="50716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7700" y="55356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6483" y="5463059"/>
            <a:ext cx="5319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Given selected coin, flips assumed </a:t>
            </a:r>
            <a:r>
              <a:rPr lang="en-US" sz="2000" dirty="0" err="1"/>
              <a:t>indep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281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and Independence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15" y="2626379"/>
            <a:ext cx="24669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3214" y="2063268"/>
            <a:ext cx="5992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Removing conditioning may ruin independence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3502" y="261312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3502" y="316152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7699" y="347011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0372" y="397542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90372" y="434351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90372" y="47354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87700" y="50716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7700" y="55356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214" y="3404799"/>
            <a:ext cx="56156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Recall given coin, flips are independent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don’t know which coin, are flips </a:t>
            </a:r>
            <a:r>
              <a:rPr lang="en-US" sz="2000" dirty="0" err="1"/>
              <a:t>indep</a:t>
            </a:r>
            <a:r>
              <a:rPr lang="en-US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No! Because, previous trials have info about </a:t>
            </a:r>
          </a:p>
          <a:p>
            <a:r>
              <a:rPr lang="en-US" sz="2000" dirty="0"/>
              <a:t>     which coin is selected.</a:t>
            </a:r>
          </a:p>
        </p:txBody>
      </p:sp>
    </p:spTree>
    <p:extLst>
      <p:ext uri="{BB962C8B-B14F-4D97-AF65-F5344CB8AC3E}">
        <p14:creationId xmlns:p14="http://schemas.microsoft.com/office/powerpoint/2010/main" val="3115493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Independence of a Collection of Events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5" y="2133600"/>
            <a:ext cx="56007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69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Pairwise Independence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37338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3636"/>
            <a:ext cx="4733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28741"/>
            <a:ext cx="20193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5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Counting!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3276600" cy="389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1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Uniform Law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2514600"/>
            <a:ext cx="5715001" cy="240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Monty Hall Problem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789471"/>
            <a:ext cx="6629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Assume you are committed to switching.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If you had selected a C initially, then switching will lead to a G (why?)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If you had selected a G initially, the switching will lead to a C.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Since selecting a G initially is more likely (2/3 </a:t>
            </a:r>
            <a:r>
              <a:rPr lang="en-US" sz="2000" dirty="0" err="1">
                <a:solidFill>
                  <a:prstClr val="black"/>
                </a:solidFill>
                <a:cs typeface="Arial" panose="020B0604020202020204" pitchFamily="34" charset="0"/>
              </a:rPr>
              <a:t>prob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), then switching is the best policy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Conclusion: Switching is twice more likely to win you a car than sticking with your original choice!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The extra info that the host provides is useful!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0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Basics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88663"/>
            <a:ext cx="2600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" y="1866034"/>
            <a:ext cx="3124200" cy="77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95970"/>
            <a:ext cx="4122920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9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4672146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0" y="46482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0.0154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334000"/>
            <a:ext cx="353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Don’t bet your money on it!</a:t>
            </a:r>
          </a:p>
        </p:txBody>
      </p:sp>
    </p:spTree>
    <p:extLst>
      <p:ext uri="{BB962C8B-B14F-4D97-AF65-F5344CB8AC3E}">
        <p14:creationId xmlns:p14="http://schemas.microsoft.com/office/powerpoint/2010/main" val="1279045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Combinations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78" y="1752600"/>
            <a:ext cx="4910357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78" y="5257800"/>
            <a:ext cx="2294622" cy="142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5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Sum of Combinations</a:t>
            </a:r>
            <a:endParaRPr 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7794"/>
            <a:ext cx="20097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3733800"/>
            <a:ext cx="69381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Proof: Counting bit strings of length </a:t>
            </a:r>
            <a:r>
              <a:rPr lang="en-US" sz="2000" i="1" dirty="0"/>
              <a:t>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kth </a:t>
            </a:r>
            <a:r>
              <a:rPr lang="en-US" sz="2000" dirty="0"/>
              <a:t>term of the sum = # of length </a:t>
            </a:r>
            <a:r>
              <a:rPr lang="en-US" sz="2000" i="1" dirty="0"/>
              <a:t>n</a:t>
            </a:r>
            <a:r>
              <a:rPr lang="en-US" sz="2000" dirty="0"/>
              <a:t> bit strings with </a:t>
            </a:r>
            <a:r>
              <a:rPr lang="en-US" sz="2000" i="1" dirty="0"/>
              <a:t>k</a:t>
            </a:r>
            <a:r>
              <a:rPr lang="en-US" sz="2000" dirty="0"/>
              <a:t> ones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Both sides equal to total # of length </a:t>
            </a:r>
            <a:r>
              <a:rPr lang="en-US" sz="2000" i="1" dirty="0"/>
              <a:t>n</a:t>
            </a:r>
            <a:r>
              <a:rPr lang="en-US" sz="2000" dirty="0"/>
              <a:t> bit strings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2347478"/>
            <a:ext cx="300589" cy="2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66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981200"/>
            <a:ext cx="647004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many binary sequences of length 10 are there?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many 4-letter words can letters A-Z produce?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0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Splitting Deck into 4; one Ace Each</a:t>
            </a:r>
            <a:endParaRPr lang="en-US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13441"/>
            <a:ext cx="4895496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460590"/>
            <a:ext cx="309386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8600" y="60198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10.5%</a:t>
            </a:r>
          </a:p>
        </p:txBody>
      </p:sp>
    </p:spTree>
    <p:extLst>
      <p:ext uri="{BB962C8B-B14F-4D97-AF65-F5344CB8AC3E}">
        <p14:creationId xmlns:p14="http://schemas.microsoft.com/office/powerpoint/2010/main" val="3430274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Probabilities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503983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467085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93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4973314" cy="44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4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 (Repetition Code)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7755" y="2057400"/>
            <a:ext cx="674415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communicate 1 we send 111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communicate 0 we send 000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receive 3 (possibly toggled) bits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Bits toggle with probability </a:t>
            </a:r>
            <a:r>
              <a:rPr lang="en-US" sz="2400" i="1" dirty="0"/>
              <a:t>q </a:t>
            </a:r>
            <a:r>
              <a:rPr lang="en-US" sz="2400" dirty="0"/>
              <a:t>independently</a:t>
            </a:r>
            <a:endParaRPr lang="en-US" sz="24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Receiver does majority combining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is the probability that receiver is fooled?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0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Random Variables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8523"/>
            <a:ext cx="4925216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32" y="5161935"/>
            <a:ext cx="2519218" cy="109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7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The Hat Problem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5800" y="1789471"/>
                <a:ext cx="7620000" cy="327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000" i="1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people throw their hats in a box and pick one at random</a:t>
                </a:r>
              </a:p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How many people will get their own hats back?</a:t>
                </a:r>
              </a:p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It is clearly a number in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1,2, …,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𝑛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; Let’s call this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lang="en-US" sz="2000" i="1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Some interesting facts:</a:t>
                </a:r>
              </a:p>
              <a:p>
                <a:pPr marL="800100" lvl="1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SzPct val="1500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89471"/>
                <a:ext cx="7620000" cy="3276282"/>
              </a:xfrm>
              <a:prstGeom prst="rect">
                <a:avLst/>
              </a:prstGeom>
              <a:blipFill rotWithShape="1">
                <a:blip r:embed="rId5"/>
                <a:stretch>
                  <a:fillRect l="-1680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81" y="4419600"/>
            <a:ext cx="1839468" cy="2514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81" y="5029197"/>
            <a:ext cx="4235196" cy="7284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86" y="6096000"/>
            <a:ext cx="100584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66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Probability Mass Function</a:t>
            </a:r>
            <a:endParaRPr lang="en-US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419600" cy="78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79955"/>
            <a:ext cx="4210831" cy="340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01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3548"/>
            <a:ext cx="3648075" cy="98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1" y="2843213"/>
            <a:ext cx="3792391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5791200"/>
            <a:ext cx="18573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7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Bernoulli PMF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29" y="1909916"/>
            <a:ext cx="4843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Bernoulli(</a:t>
            </a:r>
            <a:r>
              <a:rPr lang="en-US" sz="2000" i="1" dirty="0"/>
              <a:t>p</a:t>
            </a:r>
            <a:r>
              <a:rPr lang="en-US" sz="2000" dirty="0"/>
              <a:t>) RV takes on values 0 or 1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5" y="3060669"/>
            <a:ext cx="646176" cy="25298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741" y="2609376"/>
            <a:ext cx="28860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77" y="2923128"/>
            <a:ext cx="1133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5029200"/>
            <a:ext cx="59107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Same RV regardless of experiments producing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{0,1}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{H,T}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{</a:t>
            </a:r>
            <a:r>
              <a:rPr lang="en-US" sz="2000" dirty="0" err="1"/>
              <a:t>Accept,Reject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2073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PMF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17290"/>
            <a:ext cx="77075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prstClr val="black"/>
                </a:solidFill>
              </a:rPr>
              <a:t>n </a:t>
            </a:r>
            <a:r>
              <a:rPr lang="en-US" sz="2000" dirty="0" err="1">
                <a:solidFill>
                  <a:prstClr val="black"/>
                </a:solidFill>
              </a:rPr>
              <a:t>indep</a:t>
            </a:r>
            <a:r>
              <a:rPr lang="en-US" sz="2000" dirty="0">
                <a:solidFill>
                  <a:prstClr val="black"/>
                </a:solidFill>
              </a:rPr>
              <a:t>. coin flips, </a:t>
            </a:r>
            <a:r>
              <a:rPr lang="en-US" sz="2000" i="1" dirty="0">
                <a:solidFill>
                  <a:prstClr val="black"/>
                </a:solidFill>
              </a:rPr>
              <a:t>p </a:t>
            </a:r>
            <a:r>
              <a:rPr lang="en-US" sz="2000" dirty="0">
                <a:solidFill>
                  <a:prstClr val="black"/>
                </a:solidFill>
              </a:rPr>
              <a:t>is prob. of success; how many successes?</a:t>
            </a:r>
            <a:endParaRPr lang="en-US" sz="2000" i="1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Binomial (</a:t>
            </a:r>
            <a:r>
              <a:rPr lang="en-US" sz="2000" i="1" dirty="0" err="1">
                <a:solidFill>
                  <a:prstClr val="black"/>
                </a:solidFill>
              </a:rPr>
              <a:t>n,p</a:t>
            </a:r>
            <a:r>
              <a:rPr lang="en-US" sz="2000" dirty="0">
                <a:solidFill>
                  <a:prstClr val="black"/>
                </a:solidFill>
              </a:rPr>
              <a:t>) RV takes on values {0,1,…,</a:t>
            </a:r>
            <a:r>
              <a:rPr lang="en-US" sz="2000" i="1" dirty="0">
                <a:solidFill>
                  <a:prstClr val="black"/>
                </a:solidFill>
              </a:rPr>
              <a:t>n</a:t>
            </a:r>
            <a:r>
              <a:rPr lang="en-US" sz="2000" dirty="0">
                <a:solidFill>
                  <a:prstClr val="black"/>
                </a:solidFill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8" y="3498759"/>
            <a:ext cx="646176" cy="25298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80" y="3398320"/>
            <a:ext cx="1133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88" y="3291876"/>
            <a:ext cx="23717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588" y="4800600"/>
            <a:ext cx="6882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viewed as a sum of </a:t>
            </a:r>
            <a:r>
              <a:rPr lang="en-US" sz="2000" i="1" dirty="0"/>
              <a:t>n</a:t>
            </a:r>
            <a:r>
              <a:rPr lang="en-US" sz="2000" dirty="0"/>
              <a:t> independent Bernoulli RVs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35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Binomial PMF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5772150" cy="39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2" y="5791200"/>
            <a:ext cx="5391048" cy="766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79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Recall Geometric PMF</a:t>
            </a:r>
            <a:endParaRPr lang="en-US" sz="3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905000"/>
            <a:ext cx="5562600" cy="61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33800"/>
            <a:ext cx="3895344" cy="2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6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Pascal PMF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32261" y="1828800"/>
            <a:ext cx="52792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Let </a:t>
            </a:r>
            <a:r>
              <a:rPr lang="en-US" sz="2000" i="1" dirty="0"/>
              <a:t>L </a:t>
            </a:r>
            <a:r>
              <a:rPr lang="en-US" sz="2000" dirty="0"/>
              <a:t>be the number of trials until </a:t>
            </a:r>
            <a:r>
              <a:rPr lang="en-US" sz="2000" i="1" dirty="0"/>
              <a:t>k</a:t>
            </a:r>
            <a:r>
              <a:rPr lang="en-US" sz="2000" dirty="0"/>
              <a:t> rejects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“reject” same as “heads”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/>
              <a:t>p </a:t>
            </a:r>
            <a:r>
              <a:rPr lang="en-US" sz="2000" dirty="0"/>
              <a:t>is probability of reject in each trial</a:t>
            </a:r>
            <a:endParaRPr lang="en-US" sz="20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Generalization of geometric PMF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61" y="3695699"/>
            <a:ext cx="66484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4776786"/>
            <a:ext cx="35909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5696596"/>
            <a:ext cx="790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5" y="5642024"/>
            <a:ext cx="9144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594398"/>
            <a:ext cx="3581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3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Discrete Uniform RV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769806"/>
            <a:ext cx="7231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black"/>
                </a:solidFill>
              </a:rPr>
              <a:t>Equiprobable</a:t>
            </a:r>
            <a:r>
              <a:rPr lang="en-US" sz="2400" dirty="0">
                <a:solidFill>
                  <a:prstClr val="black"/>
                </a:solidFill>
              </a:rPr>
              <a:t> on consecutive integers </a:t>
            </a:r>
            <a:r>
              <a:rPr lang="en-US" sz="2400" i="1" dirty="0">
                <a:solidFill>
                  <a:prstClr val="black"/>
                </a:solidFill>
              </a:rPr>
              <a:t>k, k+</a:t>
            </a:r>
            <a:r>
              <a:rPr lang="en-US" sz="2400" dirty="0">
                <a:solidFill>
                  <a:prstClr val="black"/>
                </a:solidFill>
              </a:rPr>
              <a:t>1, …,</a:t>
            </a:r>
            <a:r>
              <a:rPr lang="en-US" sz="2400" i="1" dirty="0">
                <a:solidFill>
                  <a:prstClr val="black"/>
                </a:solidFill>
              </a:rPr>
              <a:t>l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15" y="2590800"/>
            <a:ext cx="59817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0414" y="3903298"/>
            <a:ext cx="7002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Roll a fair die and observe the number of points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34295"/>
            <a:ext cx="40386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177251"/>
            <a:ext cx="40100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5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Poisson PMF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828799"/>
            <a:ext cx="628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Used to model number of random arrivals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4495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5800" y="3505200"/>
            <a:ext cx="7305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Example: Calls arrive randomly at 0.25 calls/sec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 PMF of number of calls in a 20 sec. interval?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4267200" cy="2293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53000"/>
            <a:ext cx="368133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4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Expectation</a:t>
            </a:r>
            <a:endParaRPr lang="en-US" sz="3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3067050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1927" y="3810000"/>
            <a:ext cx="7323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AKA “mean” of the RV or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Center of gravity of the PMF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Average in large number of repetitions of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232651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The Hat Problem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 descr="C:\Users\ctepede\Desktop\matching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2098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305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Uniform PMF</a:t>
            </a:r>
            <a:endParaRPr lang="en-US" sz="3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96065"/>
            <a:ext cx="50006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81600"/>
            <a:ext cx="5791200" cy="106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57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Geometric PMF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0" y="1662112"/>
            <a:ext cx="3857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38" y="1981199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41910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4191000"/>
            <a:ext cx="599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Pulling the </a:t>
            </a:r>
            <a:r>
              <a:rPr lang="en-US" sz="2000" i="1" dirty="0"/>
              <a:t>p</a:t>
            </a:r>
            <a:r>
              <a:rPr lang="en-US" sz="2000" dirty="0"/>
              <a:t> out of the sum and using math identity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57916"/>
            <a:ext cx="63150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6748" y="5943600"/>
            <a:ext cx="8366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 identity can be derived by differentiating the geometric sum formula</a:t>
            </a:r>
          </a:p>
        </p:txBody>
      </p:sp>
    </p:spTree>
    <p:extLst>
      <p:ext uri="{BB962C8B-B14F-4D97-AF65-F5344CB8AC3E}">
        <p14:creationId xmlns:p14="http://schemas.microsoft.com/office/powerpoint/2010/main" val="2721833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26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Example: Poisson PMF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0923"/>
            <a:ext cx="4225649" cy="82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33528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60998"/>
            <a:ext cx="1905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4642662"/>
            <a:ext cx="1733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5837753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sum is 1 because 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27" y="5884307"/>
            <a:ext cx="1571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81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Properties of Expectations</a:t>
            </a:r>
            <a:endParaRPr lang="en-US" sz="3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1" y="1676400"/>
            <a:ext cx="4848225" cy="220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38600"/>
            <a:ext cx="5562600" cy="241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83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Other Examples without Proofs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58901" y="2133600"/>
            <a:ext cx="2432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Binomial </a:t>
            </a:r>
            <a:r>
              <a:rPr lang="en-US" sz="2400" i="1" dirty="0"/>
              <a:t>(</a:t>
            </a:r>
            <a:r>
              <a:rPr lang="en-US" sz="2400" i="1" dirty="0" err="1"/>
              <a:t>n,p</a:t>
            </a:r>
            <a:r>
              <a:rPr lang="en-US" sz="2400" i="1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901" y="3733800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Pascal </a:t>
            </a:r>
            <a:r>
              <a:rPr lang="en-US" sz="2400" i="1" dirty="0"/>
              <a:t>(</a:t>
            </a:r>
            <a:r>
              <a:rPr lang="en-US" sz="2400" i="1" dirty="0" err="1"/>
              <a:t>k,p</a:t>
            </a:r>
            <a:r>
              <a:rPr lang="en-US" sz="2400" i="1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8901" y="5060272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Uniform </a:t>
            </a:r>
            <a:r>
              <a:rPr lang="en-US" sz="2400" i="1" dirty="0"/>
              <a:t>(</a:t>
            </a:r>
            <a:r>
              <a:rPr lang="en-US" sz="2400" i="1" dirty="0" err="1"/>
              <a:t>k,l</a:t>
            </a:r>
            <a:r>
              <a:rPr lang="en-US" sz="2400" i="1" dirty="0"/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47" y="2905125"/>
            <a:ext cx="142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96" y="4343400"/>
            <a:ext cx="15906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96" y="5715000"/>
            <a:ext cx="21145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6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01329" y="1676400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 of “spread” of the PMF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4762500" cy="319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77453"/>
            <a:ext cx="3409950" cy="138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16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Variance Examples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828800"/>
            <a:ext cx="572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the effect of parameters on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31346"/>
              </p:ext>
            </p:extLst>
          </p:nvPr>
        </p:nvGraphicFramePr>
        <p:xfrm>
          <a:off x="914400" y="257487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Geometric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 Uniform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73" y="2961046"/>
            <a:ext cx="1000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013" y="3312670"/>
            <a:ext cx="12001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26" y="3674620"/>
            <a:ext cx="1152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73" y="4071411"/>
            <a:ext cx="1362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09" y="4785852"/>
            <a:ext cx="24384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59" y="4489959"/>
            <a:ext cx="1905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38200" y="5621594"/>
            <a:ext cx="582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Proofs require summation tricks (see textbook)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5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 of Mean and Variance</a:t>
            </a:r>
            <a:endParaRPr lang="en-US" sz="36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" y="1752600"/>
            <a:ext cx="4880486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8" y="3505200"/>
            <a:ext cx="4443413" cy="221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66103"/>
            <a:ext cx="3657600" cy="138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211567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28922"/>
            <a:ext cx="4886325" cy="50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8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Random Speed</a:t>
            </a:r>
            <a:endParaRPr lang="en-US" sz="36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489806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8" y="2912301"/>
            <a:ext cx="3443287" cy="243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3171825" cy="146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53000" y="5715000"/>
            <a:ext cx="3887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Either riding a donkey (1 mile/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 a Ferrari (200 miles/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60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Review of Set Theory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17755" y="2222090"/>
            <a:ext cx="693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Probability theory is grounded in set theory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Intersection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Compliment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 Morgan’s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66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Average Speed vs Average Time</a:t>
            </a:r>
            <a:endParaRPr lang="en-US" sz="36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57816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5562600"/>
            <a:ext cx="7427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Moral: Mean of the product not always the product of the means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Mean of the inverse not always the inverse of the means</a:t>
            </a:r>
          </a:p>
        </p:txBody>
      </p:sp>
    </p:spTree>
    <p:extLst>
      <p:ext uri="{BB962C8B-B14F-4D97-AF65-F5344CB8AC3E}">
        <p14:creationId xmlns:p14="http://schemas.microsoft.com/office/powerpoint/2010/main" val="2175245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Conditioning PMF on Events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1703"/>
            <a:ext cx="3733800" cy="117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28900"/>
            <a:ext cx="323305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1"/>
            <a:ext cx="286840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669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Total Expectation Theorem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43062"/>
            <a:ext cx="4636821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0563"/>
            <a:ext cx="34480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22899"/>
            <a:ext cx="57150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41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28" y="1844233"/>
            <a:ext cx="210312" cy="17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75260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  is geometrically distributed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34" y="2447815"/>
            <a:ext cx="3649786" cy="37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84" y="3220749"/>
            <a:ext cx="3717635" cy="72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89187"/>
            <a:ext cx="3240720" cy="54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3677" y="5730433"/>
            <a:ext cx="691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with earlier derivation which required summation trick</a:t>
            </a:r>
          </a:p>
        </p:txBody>
      </p:sp>
    </p:spTree>
    <p:extLst>
      <p:ext uri="{BB962C8B-B14F-4D97-AF65-F5344CB8AC3E}">
        <p14:creationId xmlns:p14="http://schemas.microsoft.com/office/powerpoint/2010/main" val="931578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Continuous RVs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744768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9709" y="1806677"/>
            <a:ext cx="58160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RV can take on a continuum of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Its probability distribution is captured by a 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7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PDFs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74464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Probability density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Nonnegative and integrates to 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 over a set to find probability of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continuous, probability that the RV is any fixed value is zero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5319713" cy="345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29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Means and Variances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3736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Replace sums with integrals: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13471"/>
            <a:ext cx="4972050" cy="206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04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" y="1767348"/>
            <a:ext cx="5124450" cy="467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9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Cumulative Distribution Function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2363" y="2209800"/>
            <a:ext cx="657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CDFs are defined for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RV (continuous or discrete)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continuous case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1" y="1539363"/>
            <a:ext cx="2667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61739"/>
            <a:ext cx="923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3218864"/>
            <a:ext cx="22193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2363" y="408038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discrete case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96888"/>
            <a:ext cx="4391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25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CDF Properties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2667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4400" y="3352800"/>
                <a:ext cx="68580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is the probability of something, so between 0 and 1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Monotone non-decreasing function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cs typeface="Arial" panose="020B0604020202020204" pitchFamily="34" charset="0"/>
                          </a:rPr>
                          <m:t>−∞</m:t>
                        </m:r>
                      </m:e>
                    </m:d>
                    <m:r>
                      <a:rPr lang="en-US" sz="2000" b="0" i="0" smtClean="0">
                        <a:latin typeface="Cambria Math"/>
                        <a:cs typeface="Arial" panose="020B0604020202020204" pitchFamily="34" charset="0"/>
                      </a:rPr>
                      <m:t>=0;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cs typeface="Arial" panose="020B0604020202020204" pitchFamily="34" charset="0"/>
                          </a:rPr>
                          <m:t>∞</m:t>
                        </m:r>
                      </m:e>
                    </m:d>
                    <m:r>
                      <a:rPr lang="en-US" sz="2000"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0" smtClean="0">
                        <a:latin typeface="Cambria Math"/>
                        <a:cs typeface="Arial" panose="020B0604020202020204" pitchFamily="34" charset="0"/>
                      </a:rPr>
                      <m:t>1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 both for continuous and discrete RVs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352800"/>
                <a:ext cx="6858000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71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2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Set Union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45148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02" y="5726224"/>
            <a:ext cx="6096000" cy="39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6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6172200" cy="241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4" y="4111374"/>
            <a:ext cx="65722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72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58704" y="1635760"/>
            <a:ext cx="4873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a geometric RV </a:t>
            </a:r>
            <a:r>
              <a:rPr lang="en-US" sz="2000" i="1" dirty="0"/>
              <a:t>Y </a:t>
            </a:r>
            <a:r>
              <a:rPr lang="en-US" sz="2000" dirty="0"/>
              <a:t>with </a:t>
            </a:r>
            <a:r>
              <a:rPr lang="en-US" sz="2000" i="1" dirty="0"/>
              <a:t>p=1/4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CDF of </a:t>
            </a:r>
            <a:r>
              <a:rPr lang="en-US" sz="2000" i="1" dirty="0"/>
              <a:t>Y</a:t>
            </a:r>
            <a:r>
              <a:rPr lang="en-US" sz="2000" dirty="0"/>
              <a:t> 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35" y="2438400"/>
            <a:ext cx="4829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35" y="3457574"/>
            <a:ext cx="41814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3106" y="4517365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Recall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60" y="4517365"/>
            <a:ext cx="33337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55" y="5206897"/>
            <a:ext cx="227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01" y="6019800"/>
            <a:ext cx="6287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Here </a:t>
            </a:r>
            <a:r>
              <a:rPr lang="en-US" sz="2000" i="1" dirty="0"/>
              <a:t>n</a:t>
            </a:r>
            <a:r>
              <a:rPr lang="en-US" sz="2000" dirty="0"/>
              <a:t> is an integer but CDF is piecewise constant</a:t>
            </a:r>
          </a:p>
        </p:txBody>
      </p:sp>
    </p:spTree>
    <p:extLst>
      <p:ext uri="{BB962C8B-B14F-4D97-AF65-F5344CB8AC3E}">
        <p14:creationId xmlns:p14="http://schemas.microsoft.com/office/powerpoint/2010/main" val="855803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96720"/>
            <a:ext cx="3321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a RV with CDF</a:t>
            </a:r>
            <a:endParaRPr lang="en-US" sz="20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0" y="2362200"/>
            <a:ext cx="31146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0"/>
            <a:ext cx="28384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7" y="4114800"/>
            <a:ext cx="44386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117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732280"/>
            <a:ext cx="534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Consider a RV with CDF below; find PDF</a:t>
            </a:r>
            <a:endParaRPr lang="en-US" sz="2000" i="1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" y="2257802"/>
            <a:ext cx="30670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65" y="2276594"/>
            <a:ext cx="39719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" y="4724400"/>
            <a:ext cx="36766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57700"/>
            <a:ext cx="38481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3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742440"/>
            <a:ext cx="4190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Consider a RV with PDF below</a:t>
            </a:r>
            <a:endParaRPr lang="en-US" sz="2000" i="1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376237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" y="3962400"/>
            <a:ext cx="48387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751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996238" cy="508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95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 </a:t>
            </a:r>
            <a:r>
              <a:rPr lang="en-US" sz="3600" kern="0" dirty="0" err="1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Cont</a:t>
            </a:r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’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6291"/>
            <a:ext cx="7162800" cy="52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28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Example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696652"/>
            <a:ext cx="76104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48" y="3505200"/>
            <a:ext cx="3733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42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35" y="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Solution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524000"/>
            <a:ext cx="817245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781425"/>
            <a:ext cx="7210425" cy="95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0" y="4818448"/>
            <a:ext cx="6773392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818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2228850"/>
          </a:xfrm>
        </p:spPr>
        <p:txBody>
          <a:bodyPr>
            <a:normAutofit/>
          </a:bodyPr>
          <a:lstStyle/>
          <a:p>
            <a:pPr algn="l"/>
            <a:r>
              <a:rPr lang="en-US" sz="3600" kern="0" dirty="0">
                <a:solidFill>
                  <a:srgbClr val="FFB310"/>
                </a:solidFill>
                <a:latin typeface="Arial"/>
                <a:ea typeface="MS PGothic" pitchFamily="34" charset="-128"/>
                <a:sym typeface="Akzidenz-Grotesk Pro Bold" charset="0"/>
              </a:rPr>
              <a:t>Mixed Distributions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566458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5334000"/>
            <a:ext cx="35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Dirac’s delta function shows that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64" y="5392174"/>
            <a:ext cx="2037588" cy="2529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B4222-A652-4E37-94A2-0ECD214912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7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5"/>
  <p:tag name="ORIGINALWIDTH" val="1358.25"/>
  <p:tag name="LATEXADDIN" val="\documentclass{article}&#10;\usepackage{amsmath}&#10;\pagestyle{empty}&#10;\begin{document}&#10;$1-\frac{365\times 364 \times \cdots \times (365-N+1)}{365^N}$&#10;\end{document}"/>
  <p:tag name="IGUANATEXSIZE" val="20"/>
  <p:tag name="IGUANATEXCURSOR" val="1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6.25"/>
  <p:tag name="LATEXADDIN" val="\documentclass{article}&#10;\usepackage{amsmath}&#10;\pagestyle{empty}&#10;\begin{document}&#10;$\Omega=\{1,2,3,4,5,6\}$&#10;\end{document}"/>
  <p:tag name="IGUANATEXSIZE" val="20"/>
  <p:tag name="IGUANATEXCURSOR" val="1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7.5"/>
  <p:tag name="ORIGINALWIDTH" val="1152"/>
  <p:tag name="LATEXADDIN" val="\documentclass{article}&#10;\usepackage{amsmath}&#10;\pagestyle{empty}&#10;\begin{document}&#10;$\emptyset,\{2,4,6\}, \{1,3,5\},\Omega $&#10;\end{document}"/>
  <p:tag name="IGUANATEXSIZE" val="20"/>
  <p:tag name="IGUANATEXCURSOR" val="1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1311"/>
  <p:tag name="LATEXADDIN" val="\documentclass{article}&#10;\usepackage{amsmath}&#10;\pagestyle{empty}&#10;\begin{document}&#10;$\sum_{n=0}^\infty r^n = \frac{1}{1-r} \;\;, |r|&lt;1$&#10;\end{document}"/>
  <p:tag name="IGUANATEXSIZE" val="20"/>
  <p:tag name="IGUANATEXCURSOR" val="1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5"/>
  <p:tag name="ORIGINALWIDTH" val="1311"/>
  <p:tag name="LATEXADDIN" val="\documentclass{article}&#10;\usepackage{amsmath}&#10;\pagestyle{empty}&#10;\begin{document}&#10;$\sum_{n=1}^\infty r^n = \frac{r}{1-r} \;\;, |r|&lt;1$&#10;\end{document}"/>
  <p:tag name="IGUANATEXSIZE" val="20"/>
  <p:tag name="IGUANATEXCURSOR" val="1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"/>
  <p:tag name="ORIGINALWIDTH" val="827.25"/>
  <p:tag name="LATEXADDIN" val="\documentclass{article}&#10;\usepackage{amsmath}&#10;\pagestyle{empty}&#10;\begin{document}&#10;$\sum_{n=0}^\infty {\bf P}(n) = 1$&#10;\end{document}"/>
  <p:tag name="IGUANATEXSIZE" val="20"/>
  <p:tag name="IGUANATEXCURSOR" val="1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25"/>
  <p:tag name="ORIGINALWIDTH" val="114"/>
  <p:tag name="LATEXADDIN" val="\documentclass{article}&#10;\usepackage{amsmath}&#10;\pagestyle{empty}&#10;\begin{document}&#10;$2^n$&#10;\end{document}"/>
  <p:tag name="IGUANATEXSIZE" val="20"/>
  <p:tag name="IGUANATEXCURSOR" val="8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18"/>
  <p:tag name="LATEXADDIN" val="\documentclass{article}&#10;\usepackage{amsmath}&#10;\pagestyle{empty}&#10;\begin{document}&#10;$p_X(x)$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18"/>
  <p:tag name="LATEXADDIN" val="\documentclass{article}&#10;\usepackage{amsmath}&#10;\pagestyle{empty}&#10;\begin{document}&#10;$p_X(x)$&#10;\end{document}"/>
  <p:tag name="IGUANATEXSIZE" val="20"/>
  <p:tag name="IGUANATEXCURSOR" val="8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5"/>
  <p:tag name="ORIGINALWIDTH" val="1917"/>
  <p:tag name="LATEXADDIN" val="\documentclass{article}&#10;\usepackage{amsmath}&#10;\pagestyle{empty}&#10;\begin{document}&#10;$p_X(k) = (1-p)^{k-1}p, \;\;\;\; k=1,2,\ldots$&#10;\end{document}"/>
  <p:tag name="IGUANATEXSIZE" val="20"/>
  <p:tag name="IGUANATEXCURSOR" val="12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03.5"/>
  <p:tag name="LATEXADDIN" val="\documentclass{article}&#10;\usepackage{amsmath}&#10;\pagestyle{empty}&#10;\begin{document}&#10;$X$&#10;\end{document}"/>
  <p:tag name="IGUANATEXSIZE" val="20"/>
  <p:tag name="IGUANATEXCURSOR" val="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905.25"/>
  <p:tag name="LATEXADDIN" val="\documentclass{article}&#10;\usepackage{amsmath}&#10;\pagestyle{empty}&#10;\begin{document}&#10;$P[X=n]= 1/n!$&#10;\end{document}"/>
  <p:tag name="IGUANATEXSIZE" val="20"/>
  <p:tag name="IGUANATEXCURSOR" val="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02.75"/>
  <p:tag name="LATEXADDIN" val="\documentclass{article}&#10;\usepackage{amsmath}&#10;\pagestyle{empty}&#10;\begin{document}&#10;${\bf P}(X=1/2)=1/2$&#10;\end{document}"/>
  <p:tag name="IGUANATEXSIZE" val="20"/>
  <p:tag name="IGUANATEXCURSOR" val="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376.5"/>
  <p:tag name="LATEXADDIN" val="\documentclass{article}&#10;\usepackage{amsmath}&#10;\pagestyle{empty}&#10;\begin{document}&#10;$P[A|B]$&#10;\end{document}"/>
  <p:tag name="IGUANATEXSIZE" val="20"/>
  <p:tag name="IGUANATEXCURSOR" val="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8"/>
  <p:tag name="ORIGINALWIDTH" val="1276.5"/>
  <p:tag name="LATEXADDIN" val="\documentclass{article}&#10;\usepackage{amsmath}&#10;\pagestyle{empty}&#10;\begin{document}&#10;$P_{X|Y}(x|y) = P_X(x)\;, \forall y$&#10;\end{document}"/>
  <p:tag name="IGUANATEXSIZE" val="20"/>
  <p:tag name="IGUANATEXCURSOR" val="1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8"/>
  <p:tag name="ORIGINALWIDTH" val="1237.5"/>
  <p:tag name="LATEXADDIN" val="\documentclass{article}&#10;\usepackage{amsmath}&#10;\pagestyle{empty}&#10;\begin{document}&#10;$f_{X|Y}(x|y) = f_X(x)\;, \forall y$&#10;\end{document}"/>
  <p:tag name="IGUANATEXSIZE" val="20"/>
  <p:tag name="IGUANATEXCURSOR" val="9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60"/>
  <p:tag name="LATEXADDIN" val="\documentclass{article}&#10;\usepackage{amsmath}&#10;\pagestyle{empty}&#10;\begin{document}&#10;$d$&#10;\end{document}"/>
  <p:tag name="IGUANATEXSIZE" val="20"/>
  <p:tag name="IGUANATEXCURSOR" val="8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03.5"/>
  <p:tag name="LATEXADDIN" val="\documentclass{article}&#10;\usepackage{amsmath}&#10;\pagestyle{empty}&#10;\begin{document}&#10;$X$&#10;\end{document}"/>
  <p:tag name="IGUANATEXSIZE" val="20"/>
  <p:tag name="IGUANATEXCURSOR" val="8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52.5"/>
  <p:tag name="LATEXADDIN" val="\documentclass{article}&#10;\usepackage{amsmath}&#10;\pagestyle{empty}&#10;\begin{document}&#10;$\theta$&#10;\end{document}"/>
  <p:tag name="IGUANATEXSIZE" val="20"/>
  <p:tag name="IGUANATEXCURSOR" val="8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13"/>
  <p:tag name="LATEXADDIN" val="\documentclass{article}&#10;\usepackage{amsmath}&#10;\pagestyle{empty}&#10;\begin{document}&#10;$$\phi_X(s) = \int_{-\infty}^{\infty}f_X(x) \; e^{sx} dx$$&#10;\end{document}"/>
  <p:tag name="IGUANATEXSIZE" val="20"/>
  <p:tag name="IGUANATEXCURSOR" val="1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9"/>
  <p:tag name="ORIGINALWIDTH" val="1473"/>
  <p:tag name="LATEXADDIN" val="\documentclass{article}&#10;\usepackage{amsmath}&#10;\pagestyle{empty}&#10;\begin{document}&#10;$$\phi_X(s) = \sum_{x=-\infty}^{\infty}p_X(x) \; e^{sx} dx$$&#10;\end{document}"/>
  <p:tag name="IGUANATEXSIZE" val="20"/>
  <p:tag name="IGUANATEXCURSOR" val="10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5"/>
  <p:tag name="ORIGINALWIDTH" val="617.25"/>
  <p:tag name="LATEXADDIN" val="\documentclass{article}&#10;\usepackage{amsmath}&#10;\pagestyle{empty}&#10;\begin{document}&#10;$Y=X+Z$&#10;\end{document}"/>
  <p:tag name="IGUANATEXSIZE" val="20"/>
  <p:tag name="IGUANATEXCURSOR" val="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.5"/>
  <p:tag name="ORIGINALWIDTH" val="2084.25"/>
  <p:tag name="LATEXADDIN" val="\documentclass{article}&#10;\usepackage{amsmath}&#10;\pagestyle{empty}&#10;\begin{document}&#10;$$P[X=0] = \sum_{j=0}^n{\frac{(-1)^j}{j!}} \approx 1/e,\;\; n \;\;{\rm large}$$&#10;\end{document}"/>
  <p:tag name="IGUANATEXSIZE" val="20"/>
  <p:tag name="IGUANATEXCURSOR" val="1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289.5"/>
  <p:tag name="LATEXADDIN" val="\documentclass{article}&#10;\usepackage{amsmath}&#10;\pagestyle{empty}&#10;\begin{document}&#10;$E[Y_n]$&#10;\end{document}"/>
  <p:tag name="IGUANATEXSIZE" val="20"/>
  <p:tag name="IGUANATEXCURSOR" val="8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6"/>
  <p:tag name="LATEXADDIN" val="\documentclass{article}&#10;\usepackage{amsmath}&#10;\pagestyle{empty}&#10;\begin{document}&#10;$Y_n$&#10;\end{document}"/>
  <p:tag name="IGUANATEXSIZE" val="20"/>
  <p:tag name="IGUANATEXCURSOR" val="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8.75"/>
  <p:tag name="ORIGINALWIDTH" val="560.25"/>
  <p:tag name="LATEXADDIN" val="\documentclass{article}&#10;\usepackage{amsmath}&#10;\pagestyle{empty}&#10;\begin{document}&#10;$X_1, X_2, \ldots$&#10;\end{document}"/>
  <p:tag name="IGUANATEXSIZE" val="20"/>
  <p:tag name="IGUANATEXCURSOR" val="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68.25"/>
  <p:tag name="LATEXADDIN" val="\documentclass{article}&#10;\usepackage{amsmath}&#10;\pagestyle{empty}&#10;\begin{document}&#10;$\mu$&#10;\end{document}"/>
  <p:tag name="IGUANATEXSIZE" val="20"/>
  <p:tag name="IGUANATEXCURSOR" val="8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15.5"/>
  <p:tag name="LATEXADDIN" val="\documentclass{article}&#10;\usepackage{amsmath}&#10;\pagestyle{empty}&#10;\begin{document}&#10;$\sigma^2$&#10;\end{document}"/>
  <p:tag name="IGUANATEXSIZE" val="20"/>
  <p:tag name="IGUANATEXCURSOR" val="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.75"/>
  <p:tag name="ORIGINALWIDTH" val="103.5"/>
  <p:tag name="LATEXADDIN" val="\documentclass{article}&#10;\usepackage{amsmath}&#10;\pagestyle{empty}&#10;\begin{document}&#10;$X$&#10;\end{document}"/>
  <p:tag name="IGUANATEXSIZE" val="20"/>
  <p:tag name="IGUANATEXCURSOR" val="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52.5"/>
  <p:tag name="LATEXADDIN" val="\documentclass{article}&#10;\usepackage{amsmath}&#10;\pagestyle{empty}&#10;\begin{document}&#10;$\theta$&#10;\end{document}"/>
  <p:tag name="IGUANATEXSIZE" val="20"/>
  <p:tag name="IGUANATEXCURSOR" val="8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52.5"/>
  <p:tag name="LATEXADDIN" val="\documentclass{article}&#10;\usepackage{amsmath}&#10;\pagestyle{empty}&#10;\begin{document}&#10;$\theta$&#10;\end{document}"/>
  <p:tag name="IGUANATEXSIZE" val="20"/>
  <p:tag name="IGUANATEXCURSOR" val="8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52.5"/>
  <p:tag name="LATEXADDIN" val="\documentclass{article}&#10;\usepackage{amsmath}&#10;\pagestyle{empty}&#10;\begin{document}&#10;$\theta$&#10;\end{document}"/>
  <p:tag name="IGUANATEXSIZE" val="20"/>
  <p:tag name="IGUANATEXCURSOR" val="8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8"/>
  <p:tag name="ORIGINALWIDTH" val="901.5"/>
  <p:tag name="LATEXADDIN" val="\documentclass{article}&#10;\usepackage{amsmath}&#10;\pagestyle{empty}&#10;\begin{document}&#10;$p_{X_i}(x_i) = \theta e^{-\theta x_i}$&#10;\end{document}"/>
  <p:tag name="IGUANATEXSIZE" val="20"/>
  <p:tag name="IGUANATEXCURSOR" val="1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5"/>
  <p:tag name="ORIGINALWIDTH" val="495"/>
  <p:tag name="LATEXADDIN" val="\documentclass{article}&#10;\usepackage{amsmath}&#10;\pagestyle{empty}&#10;\begin{document}&#10;$$E[X] = 1$$&#10;\end{document}"/>
  <p:tag name="IGUANATEXSIZE" val="20"/>
  <p:tag name="IGUANATEXCURSOR" val="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5"/>
  <p:tag name="ORIGINALWIDTH" val="1133.25"/>
  <p:tag name="LATEXADDIN" val="\documentclass{article}&#10;\usepackage{amsmath}&#10;\pagestyle{empty}&#10;\begin{document}&#10;$p_{X}(x) = \prod_{i=1}^n \theta e^{-\theta x_i}$&#10;\end{document}"/>
  <p:tag name="IGUANATEXSIZE" val="20"/>
  <p:tag name="IGUANATEXCURSOR" val="10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5"/>
  <p:tag name="ORIGINALWIDTH" val="2133.75"/>
  <p:tag name="LATEXADDIN" val="\documentclass{article}&#10;\usepackage{amsmath}&#10;\pagestyle{empty}&#10;\begin{document}&#10;${\rm arg} \max_\theta p_{X}(x) = {\rm arg} \max_\theta \prod_{i=1}^n \theta e^{-\theta x_i}$&#10;\end{document}"/>
  <p:tag name="IGUANATEXSIZE" val="20"/>
  <p:tag name="IGUANATEXCURSOR" val="11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.75"/>
  <p:tag name="ORIGINALWIDTH" val="597"/>
  <p:tag name="LATEXADDIN" val="\documentclass{article}&#10;\usepackage{amsmath}&#10;\pagestyle{empty}&#10;\begin{document}&#10;$={\rm arg} \max_\theta $&#10;\end{document}"/>
  <p:tag name="IGUANATEXSIZE" val="20"/>
  <p:tag name="IGUANATEXCURSOR" val="8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5.25"/>
  <p:tag name="ORIGINALWIDTH" val="383.25"/>
  <p:tag name="LATEXADDIN" val="\documentclass{article}&#10;\usepackage{amsmath}&#10;\pagestyle{empty}&#10;\begin{document}&#10;$n \rightarrow \infty$&#10;\end{document}"/>
  <p:tag name="IGUANATEXSIZE" val="20"/>
  <p:tag name="IGUANATEXCURSOR" val="10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5"/>
  <p:tag name="ORIGINALWIDTH" val="318.75"/>
  <p:tag name="LATEXADDIN" val="\documentclass{article}&#10;\usepackage{amsmath}&#10;\pagestyle{empty}&#10;\begin{document}&#10;$p \rightarrow 0$&#10;\end{document}"/>
  <p:tag name="IGUANATEXSIZE" val="20"/>
  <p:tag name="IGUANATEXCURSOR" val="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5"/>
  <p:tag name="ORIGINALWIDTH" val="403.5"/>
  <p:tag name="LATEXADDIN" val="\documentclass{article}&#10;\usepackage{amsmath}&#10;\pagestyle{empty}&#10;\begin{document}&#10;$n p \rightarrow \alpha$&#10;\end{document}"/>
  <p:tag name="IGUANATEXSIZE" val="20"/>
  <p:tag name="IGUANATEXCURSOR" val="1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.5"/>
  <p:tag name="ORIGINALWIDTH" val="310.5"/>
  <p:tag name="LATEXADDIN" val="\documentclass{article}&#10;\usepackage{amsmath}&#10;\pagestyle{empty}&#10;\begin{document}&#10;$x \in A$&#10;\end{document}"/>
  <p:tag name="IGUANATEXSIZE" val="20"/>
  <p:tag name="IGUANATEXCURSOR" val="8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"/>
  <p:tag name="ORIGINALWIDTH" val="315"/>
  <p:tag name="LATEXADDIN" val="\documentclass{article}&#10;\usepackage{amsmath}&#10;\pagestyle{empty}&#10;\begin{document}&#10;$x \in B$&#10;\end{document}"/>
  <p:tag name="IGUANATEXSIZE" val="20"/>
  <p:tag name="IGUANATEXCURSOR" val="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79.5"/>
  <p:tag name="LATEXADDIN" val="\documentclass{article}&#10;\usepackage{amsmath}&#10;\pagestyle{empty}&#10;\begin{document}&#10;$\Omega$&#10;\end{document}"/>
  <p:tag name="IGUANATEXSIZE" val="20"/>
  <p:tag name="IGUANATEXCURSOR" val="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6.25"/>
  <p:tag name="LATEXADDIN" val="\documentclass{article}&#10;\usepackage{amsmath}&#10;\pagestyle{empty}&#10;\begin{document}&#10;$\Omega=\{1,2,3,4,5,6\}$&#10;\end{document}"/>
  <p:tag name="IGUANATEXSIZE" val="20"/>
  <p:tag name="IGUANATEXCURSOR" val="1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959.25"/>
  <p:tag name="LATEXADDIN" val="\documentclass{article}&#10;\usepackage{amsmath}&#10;\pagestyle{empty}&#10;\begin{document}&#10;${\bf P}(\{1,2,4\}) = 1/2$&#10;\end{document}"/>
  <p:tag name="IGUANATEXSIZE" val="20"/>
  <p:tag name="IGUANATEXCURSOR" val="10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3424</Words>
  <Application>Microsoft Office PowerPoint</Application>
  <PresentationFormat>On-screen Show (4:3)</PresentationFormat>
  <Paragraphs>907</Paragraphs>
  <Slides>286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90" baseType="lpstr">
      <vt:lpstr>Arial</vt:lpstr>
      <vt:lpstr>Calibri</vt:lpstr>
      <vt:lpstr>Cambria Math</vt:lpstr>
      <vt:lpstr>Office Theme</vt:lpstr>
      <vt:lpstr>EEE 554: Probability and Stochastic Processes</vt:lpstr>
      <vt:lpstr>Example: Birthday Problem</vt:lpstr>
      <vt:lpstr>Example: Birthday Problem</vt:lpstr>
      <vt:lpstr>Example: Monty Hall Problem</vt:lpstr>
      <vt:lpstr>Example: Monty Hall Problem</vt:lpstr>
      <vt:lpstr>Example: The Hat Problem</vt:lpstr>
      <vt:lpstr>Example: The Hat Problem</vt:lpstr>
      <vt:lpstr>Review of Set Theory</vt:lpstr>
      <vt:lpstr>Set Union</vt:lpstr>
      <vt:lpstr>Set Intersection</vt:lpstr>
      <vt:lpstr>Set Compliment</vt:lpstr>
      <vt:lpstr>Mutually Exclusive (Disjoint)</vt:lpstr>
      <vt:lpstr>Collectively Exhaustive</vt:lpstr>
      <vt:lpstr>Other Basic Definitions</vt:lpstr>
      <vt:lpstr>Partition</vt:lpstr>
      <vt:lpstr>De Morgan’s Law</vt:lpstr>
      <vt:lpstr>Example</vt:lpstr>
      <vt:lpstr>Experiment</vt:lpstr>
      <vt:lpstr>More on Sample Space</vt:lpstr>
      <vt:lpstr>Sample Space: Discrete Example</vt:lpstr>
      <vt:lpstr>Sample Space: Continuous Example</vt:lpstr>
      <vt:lpstr>Probability Space</vt:lpstr>
      <vt:lpstr>Axioms of Probability</vt:lpstr>
      <vt:lpstr>Example</vt:lpstr>
      <vt:lpstr>Alternate Example</vt:lpstr>
      <vt:lpstr>Discrete Example Cont’</vt:lpstr>
      <vt:lpstr>Continuous Example Cont’</vt:lpstr>
      <vt:lpstr>Finite Sample Space Example</vt:lpstr>
      <vt:lpstr>Discrete Uniform Law</vt:lpstr>
      <vt:lpstr>Continuous Uniform Law</vt:lpstr>
      <vt:lpstr>Geometric Sum Formula</vt:lpstr>
      <vt:lpstr>Countable Infinity</vt:lpstr>
      <vt:lpstr>Countable Infinity Cont’</vt:lpstr>
      <vt:lpstr>Conditional Probability</vt:lpstr>
      <vt:lpstr>Die Roll Example</vt:lpstr>
      <vt:lpstr>Total Probability Theorem</vt:lpstr>
      <vt:lpstr>Bayes’ Rule</vt:lpstr>
      <vt:lpstr>Bayes’ Rule Cont’</vt:lpstr>
      <vt:lpstr>Models Based on Cond. Prob.</vt:lpstr>
      <vt:lpstr>Sequence of Coin Tosses</vt:lpstr>
      <vt:lpstr>Review</vt:lpstr>
      <vt:lpstr>Independence</vt:lpstr>
      <vt:lpstr>Conditioning May Ruin Independence</vt:lpstr>
      <vt:lpstr>Conditioning and Independence</vt:lpstr>
      <vt:lpstr>Conditioning and Independence Cont’</vt:lpstr>
      <vt:lpstr>Independence of a Collection of Events</vt:lpstr>
      <vt:lpstr>Pairwise Independence</vt:lpstr>
      <vt:lpstr>Counting!</vt:lpstr>
      <vt:lpstr>Discrete Uniform Law</vt:lpstr>
      <vt:lpstr>Basics</vt:lpstr>
      <vt:lpstr>Example</vt:lpstr>
      <vt:lpstr>Combinations</vt:lpstr>
      <vt:lpstr>Sum of Combinations</vt:lpstr>
      <vt:lpstr>Examples</vt:lpstr>
      <vt:lpstr>Splitting Deck into 4; one Ace Each</vt:lpstr>
      <vt:lpstr>Binomial Probabilities</vt:lpstr>
      <vt:lpstr>Example</vt:lpstr>
      <vt:lpstr>Example (Repetition Code)</vt:lpstr>
      <vt:lpstr>Random Variables</vt:lpstr>
      <vt:lpstr>Probability Mass Function</vt:lpstr>
      <vt:lpstr>Example</vt:lpstr>
      <vt:lpstr>Bernoulli PMF</vt:lpstr>
      <vt:lpstr>Binomial PMF</vt:lpstr>
      <vt:lpstr>Binomial PMF Cont’</vt:lpstr>
      <vt:lpstr>Recall Geometric PMF</vt:lpstr>
      <vt:lpstr>Pascal PMF</vt:lpstr>
      <vt:lpstr>Discrete Uniform RV</vt:lpstr>
      <vt:lpstr>Poisson PMF</vt:lpstr>
      <vt:lpstr>Expectation</vt:lpstr>
      <vt:lpstr>Example: Uniform PMF</vt:lpstr>
      <vt:lpstr>Example: Geometric PMF</vt:lpstr>
      <vt:lpstr>Example: Poisson PMF</vt:lpstr>
      <vt:lpstr>Properties of Expectations</vt:lpstr>
      <vt:lpstr>Other Examples without Proofs</vt:lpstr>
      <vt:lpstr>Variance</vt:lpstr>
      <vt:lpstr>Variance Examples</vt:lpstr>
      <vt:lpstr>Review of Mean and Variance</vt:lpstr>
      <vt:lpstr>Review Cont’</vt:lpstr>
      <vt:lpstr>Random Speed</vt:lpstr>
      <vt:lpstr>Average Speed vs Average Time</vt:lpstr>
      <vt:lpstr>Conditioning PMF on Events</vt:lpstr>
      <vt:lpstr>Total Expectation Theorem</vt:lpstr>
      <vt:lpstr>Example</vt:lpstr>
      <vt:lpstr>Continuous RVs</vt:lpstr>
      <vt:lpstr>PDFs</vt:lpstr>
      <vt:lpstr>Means and Variances</vt:lpstr>
      <vt:lpstr>Example</vt:lpstr>
      <vt:lpstr>Cumulative Distribution Function</vt:lpstr>
      <vt:lpstr>CDF Properties</vt:lpstr>
      <vt:lpstr>Example</vt:lpstr>
      <vt:lpstr>Example</vt:lpstr>
      <vt:lpstr>Example</vt:lpstr>
      <vt:lpstr>Example</vt:lpstr>
      <vt:lpstr>Example</vt:lpstr>
      <vt:lpstr>Solution</vt:lpstr>
      <vt:lpstr>Solution Cont’</vt:lpstr>
      <vt:lpstr>Example</vt:lpstr>
      <vt:lpstr>Solution</vt:lpstr>
      <vt:lpstr>Mixed Distributions</vt:lpstr>
      <vt:lpstr>Recalling Dirac’s Delta</vt:lpstr>
      <vt:lpstr>Mixed Distributions Cont’</vt:lpstr>
      <vt:lpstr>Example of Mixed Distributions</vt:lpstr>
      <vt:lpstr>Worked Example</vt:lpstr>
      <vt:lpstr>Solution</vt:lpstr>
      <vt:lpstr>Continuous vs Discrete vs Mixed</vt:lpstr>
      <vt:lpstr>Uniform Distribution</vt:lpstr>
      <vt:lpstr>Exponential Distribution</vt:lpstr>
      <vt:lpstr>Gaussian (Normal) Distribution</vt:lpstr>
      <vt:lpstr>Gaussian (Normal) Distribution</vt:lpstr>
      <vt:lpstr>Gaussian (Normal) Distribution</vt:lpstr>
      <vt:lpstr>Calculating Normal Probabilities</vt:lpstr>
      <vt:lpstr>Calculating Normal Probabilities</vt:lpstr>
      <vt:lpstr>Calculating Normal Probabilities</vt:lpstr>
      <vt:lpstr>Joint Distributions: CDF</vt:lpstr>
      <vt:lpstr>Example</vt:lpstr>
      <vt:lpstr>Solution</vt:lpstr>
      <vt:lpstr>Joint PMF</vt:lpstr>
      <vt:lpstr>Example</vt:lpstr>
      <vt:lpstr>Solution</vt:lpstr>
      <vt:lpstr>Recall</vt:lpstr>
      <vt:lpstr>Joint PDF Definition</vt:lpstr>
      <vt:lpstr>Joint PDF Interpretation</vt:lpstr>
      <vt:lpstr>Joint PDF Example</vt:lpstr>
      <vt:lpstr>Solution</vt:lpstr>
      <vt:lpstr>Example</vt:lpstr>
      <vt:lpstr>Solution</vt:lpstr>
      <vt:lpstr>Solution Cont’</vt:lpstr>
      <vt:lpstr>Solution Cont’</vt:lpstr>
      <vt:lpstr>Solution Cont’</vt:lpstr>
      <vt:lpstr>Solution Cont’</vt:lpstr>
      <vt:lpstr>Example</vt:lpstr>
      <vt:lpstr>Solution</vt:lpstr>
      <vt:lpstr>Marginal PDF</vt:lpstr>
      <vt:lpstr>Example</vt:lpstr>
      <vt:lpstr>Solution</vt:lpstr>
      <vt:lpstr>Solution Continued</vt:lpstr>
      <vt:lpstr>Expectations and Variance: 2 RVs</vt:lpstr>
      <vt:lpstr>Variance: 2 RVs</vt:lpstr>
      <vt:lpstr>Variance Properties Cont’</vt:lpstr>
      <vt:lpstr>Binomial Mean and Variance</vt:lpstr>
      <vt:lpstr>Binomial Mean and Variance</vt:lpstr>
      <vt:lpstr>The Hat Problem</vt:lpstr>
      <vt:lpstr>The Hat Problem Cont’</vt:lpstr>
      <vt:lpstr>Variance in the Hat Problem</vt:lpstr>
      <vt:lpstr>Conditioning RV on an Event</vt:lpstr>
      <vt:lpstr>Conditioning RV on an Event (PMF Example)</vt:lpstr>
      <vt:lpstr>Solution</vt:lpstr>
      <vt:lpstr>Memoryless Geometric</vt:lpstr>
      <vt:lpstr>Memoryless Exponential</vt:lpstr>
      <vt:lpstr>Memoryless Exponential</vt:lpstr>
      <vt:lpstr>Quantizer Example</vt:lpstr>
      <vt:lpstr>Quantizer Example Continued</vt:lpstr>
      <vt:lpstr>Total Probability Theorem for RVs</vt:lpstr>
      <vt:lpstr>Example</vt:lpstr>
      <vt:lpstr>Example Cont’</vt:lpstr>
      <vt:lpstr>Conditional PMF of a RV Given Another</vt:lpstr>
      <vt:lpstr>Conditional PDF of a RV Given Another</vt:lpstr>
      <vt:lpstr>Independent RVs</vt:lpstr>
      <vt:lpstr>Example</vt:lpstr>
      <vt:lpstr>Example</vt:lpstr>
      <vt:lpstr>Stick-Breaking</vt:lpstr>
      <vt:lpstr>Stick Breaking Cont’</vt:lpstr>
      <vt:lpstr>Buffon’s Needle</vt:lpstr>
      <vt:lpstr>Buffon’s Needle Cont’</vt:lpstr>
      <vt:lpstr>Recall Bayes Rule Discrete</vt:lpstr>
      <vt:lpstr>Bayes Rule Continuous</vt:lpstr>
      <vt:lpstr>Discrete X Continuous Y</vt:lpstr>
      <vt:lpstr>Discrete Y Continuous X</vt:lpstr>
      <vt:lpstr>Derived RVs</vt:lpstr>
      <vt:lpstr>Derived RVs</vt:lpstr>
      <vt:lpstr>Discrete Case: One RV</vt:lpstr>
      <vt:lpstr>Discrete Case: Two RVs</vt:lpstr>
      <vt:lpstr>Continuous Case</vt:lpstr>
      <vt:lpstr>Example</vt:lpstr>
      <vt:lpstr>Example: Squaring a Uniform RV</vt:lpstr>
      <vt:lpstr>Example: Square Root</vt:lpstr>
      <vt:lpstr>Example</vt:lpstr>
      <vt:lpstr>PDF of Linear and Affine Functions</vt:lpstr>
      <vt:lpstr>Example</vt:lpstr>
      <vt:lpstr>What if X is Normal?</vt:lpstr>
      <vt:lpstr>Stretching Other Distributions</vt:lpstr>
      <vt:lpstr>CDF of a Ratio of Two RVs</vt:lpstr>
      <vt:lpstr>A General Formula</vt:lpstr>
      <vt:lpstr>Practical Example</vt:lpstr>
      <vt:lpstr>Example</vt:lpstr>
      <vt:lpstr>Solution</vt:lpstr>
      <vt:lpstr>Solution Cont’</vt:lpstr>
      <vt:lpstr>Example: Product of Two RVs</vt:lpstr>
      <vt:lpstr>The Distribution of a Sum</vt:lpstr>
      <vt:lpstr>Recall Convolution</vt:lpstr>
      <vt:lpstr>Continuous Case</vt:lpstr>
      <vt:lpstr>Example</vt:lpstr>
      <vt:lpstr>Two Independent Normals</vt:lpstr>
      <vt:lpstr>Their Sum</vt:lpstr>
      <vt:lpstr>Moment Generating Function</vt:lpstr>
      <vt:lpstr>Generating Moments</vt:lpstr>
      <vt:lpstr>Discrete MGFs</vt:lpstr>
      <vt:lpstr>Continuous MGFs</vt:lpstr>
      <vt:lpstr>Example</vt:lpstr>
      <vt:lpstr>MGF of a Sum of Independent RVs</vt:lpstr>
      <vt:lpstr>Sum of Independent Poisson RVs</vt:lpstr>
      <vt:lpstr>Sum of Independent Gaussian RVs</vt:lpstr>
      <vt:lpstr>Covariance</vt:lpstr>
      <vt:lpstr>Covariance</vt:lpstr>
      <vt:lpstr>Covariance Cont’</vt:lpstr>
      <vt:lpstr>Correlation Coefficient</vt:lpstr>
      <vt:lpstr>Correlation Coefficient Practical Examples</vt:lpstr>
      <vt:lpstr>For Independent RVs</vt:lpstr>
      <vt:lpstr>Covariance Between Gaussians</vt:lpstr>
      <vt:lpstr>Bivariate Gaussians</vt:lpstr>
      <vt:lpstr>Bivariate Gaussians</vt:lpstr>
      <vt:lpstr>Multivariate Random Vectors</vt:lpstr>
      <vt:lpstr>I.I.D. Multivariate Random Vectors</vt:lpstr>
      <vt:lpstr>Example</vt:lpstr>
      <vt:lpstr>Conditional Expectation</vt:lpstr>
      <vt:lpstr>Gaussian Case</vt:lpstr>
      <vt:lpstr>Gaussian Case Cont’</vt:lpstr>
      <vt:lpstr>Iterated Expectations</vt:lpstr>
      <vt:lpstr>Conditional Variance</vt:lpstr>
      <vt:lpstr>Proof</vt:lpstr>
      <vt:lpstr>Sum of a Random Number of RVs</vt:lpstr>
      <vt:lpstr>Sum of a Random Number of RVs Cont’</vt:lpstr>
      <vt:lpstr>Variance of a Random Sum</vt:lpstr>
      <vt:lpstr>Law of Large Numbers and the Central Limit Theorem</vt:lpstr>
      <vt:lpstr>Chebyshev’s Inequality</vt:lpstr>
      <vt:lpstr>Deterministic Limits</vt:lpstr>
      <vt:lpstr>Convergence “in probability”</vt:lpstr>
      <vt:lpstr>Example</vt:lpstr>
      <vt:lpstr>Weak Law of Large Numbers</vt:lpstr>
      <vt:lpstr>Polling</vt:lpstr>
      <vt:lpstr>Polling Cont’</vt:lpstr>
      <vt:lpstr>Different Scalings of the Sum</vt:lpstr>
      <vt:lpstr>Central Limit Theorem</vt:lpstr>
      <vt:lpstr>Profundity and Usefulness</vt:lpstr>
      <vt:lpstr>Back to the Polls</vt:lpstr>
      <vt:lpstr>Apply CLT</vt:lpstr>
      <vt:lpstr>Binomial is a Sum of RVs</vt:lpstr>
      <vt:lpstr>Example</vt:lpstr>
      <vt:lpstr>Correction for PMF Approximation</vt:lpstr>
      <vt:lpstr>Introduction to Classical Statistics</vt:lpstr>
      <vt:lpstr>Detection and Estimation</vt:lpstr>
      <vt:lpstr>Maximum Likelihood Estimation</vt:lpstr>
      <vt:lpstr>Example</vt:lpstr>
      <vt:lpstr>Good Estimators</vt:lpstr>
      <vt:lpstr>Example: Estimating the Expectation</vt:lpstr>
      <vt:lpstr>Properties of the “Sample Mean”</vt:lpstr>
      <vt:lpstr>Confidence Intervals (CI)</vt:lpstr>
      <vt:lpstr>Example</vt:lpstr>
      <vt:lpstr>Regression</vt:lpstr>
      <vt:lpstr>Regression Cont’</vt:lpstr>
      <vt:lpstr>Linear Regression</vt:lpstr>
      <vt:lpstr>Variations on Regression</vt:lpstr>
      <vt:lpstr>Variations on Regression Cont’</vt:lpstr>
      <vt:lpstr>Binary Hypothesis Testing</vt:lpstr>
      <vt:lpstr>Type I and Type II Errors</vt:lpstr>
      <vt:lpstr>Likelihood Ratio Test</vt:lpstr>
      <vt:lpstr>Example (Testing Mean)</vt:lpstr>
      <vt:lpstr>How to find Threshold</vt:lpstr>
      <vt:lpstr>Example (Testing Variance)</vt:lpstr>
      <vt:lpstr>How to Find Threshold</vt:lpstr>
      <vt:lpstr>Random Processes</vt:lpstr>
      <vt:lpstr>The Bernoulli Process</vt:lpstr>
      <vt:lpstr>Why is it Called Bernoulli Process?</vt:lpstr>
      <vt:lpstr>Interarrival Times</vt:lpstr>
      <vt:lpstr>Time of the kth arrival</vt:lpstr>
      <vt:lpstr>Splitting of a Bernoulli Process</vt:lpstr>
      <vt:lpstr>Merging of Independent Bernoulli Processes</vt:lpstr>
      <vt:lpstr>Bernoulli Process Review</vt:lpstr>
      <vt:lpstr>Poisson Process</vt:lpstr>
      <vt:lpstr>Binomial Poisson Relation</vt:lpstr>
      <vt:lpstr>PMF of Number of Arrivals</vt:lpstr>
      <vt:lpstr>Example</vt:lpstr>
      <vt:lpstr>Interarrival Times</vt:lpstr>
      <vt:lpstr>Erlang PDF</vt:lpstr>
      <vt:lpstr>Bernoulli Poisson Relation</vt:lpstr>
      <vt:lpstr>Merging of Poisson Processes</vt:lpstr>
      <vt:lpstr>Merging of Poisson Cont’</vt:lpstr>
      <vt:lpstr>Review</vt:lpstr>
      <vt:lpstr>Review Cont’</vt:lpstr>
      <vt:lpstr>Markov Chains</vt:lpstr>
      <vt:lpstr>Two State Example</vt:lpstr>
      <vt:lpstr>Convergence Issues</vt:lpstr>
      <vt:lpstr>Steady-State Probabilities</vt:lpstr>
      <vt:lpstr>Frequency Interpretation</vt:lpstr>
      <vt:lpstr>Back to Two-State Example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 350: Random Signal Analysis</dc:title>
  <dc:creator>Cihan Tepedelenlioglu</dc:creator>
  <cp:lastModifiedBy>Cihan Tepedelenlioglu</cp:lastModifiedBy>
  <cp:revision>7</cp:revision>
  <dcterms:created xsi:type="dcterms:W3CDTF">2015-06-06T00:15:35Z</dcterms:created>
  <dcterms:modified xsi:type="dcterms:W3CDTF">2023-01-17T16:47:37Z</dcterms:modified>
</cp:coreProperties>
</file>